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5.jpeg" ContentType="image/jpeg"/>
  <Override PartName="/ppt/media/image27.jpeg" ContentType="image/jpeg"/>
  <Override PartName="/ppt/media/image28.gif" ContentType="image/gif"/>
  <Override PartName="/ppt/media/image33.jpeg" ContentType="image/jpeg"/>
  <Override PartName="/ppt/media/image1.png" ContentType="image/png"/>
  <Override PartName="/ppt/media/image40.jpeg" ContentType="image/jpeg"/>
  <Override PartName="/ppt/media/image46.gif" ContentType="image/gif"/>
  <Override PartName="/ppt/media/image12.jpeg" ContentType="image/jpeg"/>
  <Override PartName="/ppt/media/image45.jpeg" ContentType="image/jpeg"/>
  <Override PartName="/ppt/media/image52.jpeg" ContentType="image/jpeg"/>
  <Override PartName="/ppt/media/image17.jpeg" ContentType="image/jpeg"/>
  <Override PartName="/ppt/media/image39.gif" ContentType="image/gif"/>
  <Override PartName="/ppt/media/image2.jpeg" ContentType="image/jpeg"/>
  <Override PartName="/ppt/media/image14.gif" ContentType="image/gif"/>
  <Override PartName="/ppt/media/image57.jpeg" ContentType="image/jpeg"/>
  <Override PartName="/ppt/media/image24.jpeg" ContentType="image/jpeg"/>
  <Override PartName="/ppt/media/image29.jpeg" ContentType="image/jpeg"/>
  <Override PartName="/ppt/media/image30.jpeg" ContentType="image/jpeg"/>
  <Override PartName="/ppt/media/image35.jpeg" ContentType="image/jpeg"/>
  <Override PartName="/ppt/media/image42.jpeg" ContentType="image/jpeg"/>
  <Override PartName="/ppt/media/image47.jpeg" ContentType="image/jpeg"/>
  <Override PartName="/ppt/media/image54.jpeg" ContentType="image/jpeg"/>
  <Override PartName="/ppt/media/image21.jpeg" ContentType="image/jpeg"/>
  <Override PartName="/ppt/media/image19.jpeg" ContentType="image/jpeg"/>
  <Override PartName="/ppt/media/image4.jpeg" ContentType="image/jpeg"/>
  <Override PartName="/ppt/media/image59.jpeg" ContentType="image/jpeg"/>
  <Override PartName="/ppt/media/image26.jpeg" ContentType="image/jpeg"/>
  <Override PartName="/ppt/media/image60.jpeg" ContentType="image/jpeg"/>
  <Override PartName="/ppt/media/image7.png" ContentType="image/png"/>
  <Override PartName="/ppt/media/image9.jpeg" ContentType="image/jpeg"/>
  <Override PartName="/ppt/media/image38.jpeg" ContentType="image/jpeg"/>
  <Override PartName="/ppt/media/image37.jpeg" ContentType="image/jpeg"/>
  <Override PartName="/ppt/media/image44.jpeg" ContentType="image/jpeg"/>
  <Override PartName="/ppt/media/image11.jpeg" ContentType="image/jpeg"/>
  <Override PartName="/ppt/media/image51.jpeg" ContentType="image/jpeg"/>
  <Override PartName="/ppt/media/image16.jpeg" ContentType="image/jpeg"/>
  <Override PartName="/ppt/media/image49.jpeg" ContentType="image/jpeg"/>
  <Override PartName="/ppt/media/image56.jpeg" ContentType="image/jpeg"/>
  <Override PartName="/ppt/media/image23.jpeg" ContentType="image/jpeg"/>
  <Override PartName="/ppt/media/image32.png" ContentType="image/png"/>
  <Override PartName="/ppt/media/image6.jpeg" ContentType="image/jpeg"/>
  <Override PartName="/ppt/media/image25.png" ContentType="image/png"/>
  <Override PartName="/ppt/media/image34.jpeg" ContentType="image/jpeg"/>
  <Override PartName="/ppt/media/image41.jpeg" ContentType="image/jpeg"/>
  <Override PartName="/ppt/media/image13.jpeg" ContentType="image/jpeg"/>
  <Override PartName="/ppt/media/image53.jpeg" ContentType="image/jpeg"/>
  <Override PartName="/ppt/media/image43.png" ContentType="image/png"/>
  <Override PartName="/ppt/media/image20.jpeg" ContentType="image/jpeg"/>
  <Override PartName="/ppt/media/image18.jpeg" ContentType="image/jpeg"/>
  <Override PartName="/ppt/media/image3.jpeg" ContentType="image/jpeg"/>
  <Override PartName="/ppt/media/image58.jpeg" ContentType="image/jpeg"/>
  <Override PartName="/ppt/media/image8.jpeg" ContentType="image/jpeg"/>
  <Override PartName="/ppt/media/image31.jpeg" ContentType="image/jpeg"/>
  <Override PartName="/ppt/media/image61.png" ContentType="image/png"/>
  <Override PartName="/ppt/media/image36.jpeg" ContentType="image/jpeg"/>
  <Override PartName="/ppt/media/image10.jpeg" ContentType="image/jpeg"/>
  <Override PartName="/ppt/media/image50.jpeg" ContentType="image/jpeg"/>
  <Override PartName="/ppt/media/image15.jpeg" ContentType="image/jpeg"/>
  <Override PartName="/ppt/media/image48.jpeg" ContentType="image/jpeg"/>
  <Override PartName="/ppt/media/image55.jpeg" ContentType="image/jpeg"/>
  <Override PartName="/ppt/media/image22.jpeg" ContentType="image/jpe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8"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2"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3"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6"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5"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48"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3"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54"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58"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2"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65"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9"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70"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3"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1"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3"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86"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1"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92"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9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6"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0"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2"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03"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7"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08"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1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1"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1"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6"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7"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5"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ru-RU" sz="4400">
                <a:solidFill>
                  <a:srgbClr val="000000"/>
                </a:solidFill>
                <a:latin typeface="Calibri"/>
              </a:rPr>
              <a:t>Для правки текста заголовка щелкните мышьюОбразец заголовка</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00000"/>
                </a:solidFill>
                <a:latin typeface="Calibri"/>
              </a:rPr>
              <a:t>25.2.15</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F16161F1-5191-4191-B1D1-E121B111C181}" type="slidenum">
              <a:rPr lang="ru-RU">
                <a:solidFill>
                  <a:srgbClr val="000000"/>
                </a:solidFill>
                <a:latin typeface="Calibri"/>
              </a:rPr>
              <a:t>&lt;номер&gt;</a:t>
            </a:fld>
            <a:endParaRPr/>
          </a:p>
        </p:txBody>
      </p:sp>
      <p:sp>
        <p:nvSpPr>
          <p:cNvPr id="4" name="PlaceHolder 5"/>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00000"/>
                </a:solidFill>
                <a:latin typeface="Calibri"/>
              </a:rPr>
              <a:t>25.2.15</a:t>
            </a:r>
            <a:endParaRPr/>
          </a:p>
        </p:txBody>
      </p:sp>
      <p:sp>
        <p:nvSpPr>
          <p:cNvPr id="38" name="PlaceHolder 2"/>
          <p:cNvSpPr>
            <a:spLocks noGrp="1"/>
          </p:cNvSpPr>
          <p:nvPr>
            <p:ph type="ftr"/>
          </p:nvPr>
        </p:nvSpPr>
        <p:spPr>
          <a:xfrm>
            <a:off x="0" y="0"/>
            <a:ext cx="-11796840" cy="-11796840"/>
          </a:xfrm>
          <a:prstGeom prst="rect">
            <a:avLst/>
          </a:prstGeom>
        </p:spPr>
        <p:txBody>
          <a:bodyPr bIns="45000" lIns="90000" rIns="90000" tIns="45000"/>
          <a:p>
            <a:endParaRPr/>
          </a:p>
        </p:txBody>
      </p:sp>
      <p:sp>
        <p:nvSpPr>
          <p:cNvPr id="39"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21518131-91C1-4171-B161-61D181F181D1}" type="slidenum">
              <a:rPr lang="ru-RU">
                <a:solidFill>
                  <a:srgbClr val="000000"/>
                </a:solidFill>
                <a:latin typeface="Calibri"/>
              </a:rPr>
              <a:t>&lt;номер&gt;</a:t>
            </a:fld>
            <a:endParaRPr/>
          </a:p>
        </p:txBody>
      </p:sp>
      <p:sp>
        <p:nvSpPr>
          <p:cNvPr id="40" name="PlaceHolder 4"/>
          <p:cNvSpPr>
            <a:spLocks noGrp="1"/>
          </p:cNvSpPr>
          <p:nvPr>
            <p:ph type="title"/>
          </p:nvPr>
        </p:nvSpPr>
        <p:spPr>
          <a:xfrm>
            <a:off x="457200" y="273600"/>
            <a:ext cx="8229240" cy="1144800"/>
          </a:xfrm>
          <a:prstGeom prst="rect">
            <a:avLst/>
          </a:prstGeom>
        </p:spPr>
        <p:txBody>
          <a:bodyPr anchor="ctr" bIns="0" lIns="0" rIns="0" tIns="0" wrap="none"/>
          <a:p>
            <a:r>
              <a:rPr lang="ru-RU"/>
              <a:t>Для правки текста заголовка щелкните мышью</a:t>
            </a:r>
            <a:endParaRPr/>
          </a:p>
        </p:txBody>
      </p:sp>
      <p:sp>
        <p:nvSpPr>
          <p:cNvPr id="41" name="PlaceHolder 5"/>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4" name="Picture 7"/>
          <p:cNvPicPr/>
          <p:nvPr/>
        </p:nvPicPr>
        <p:blipFill>
          <a:blip r:embed="rId2"/>
          <a:stretch>
            <a:fillRect/>
          </a:stretch>
        </p:blipFill>
        <p:spPr>
          <a:xfrm>
            <a:off x="-152280" y="-109440"/>
            <a:ext cx="1052280" cy="7083000"/>
          </a:xfrm>
          <a:prstGeom prst="rect">
            <a:avLst/>
          </a:prstGeom>
        </p:spPr>
      </p:pic>
      <p:sp>
        <p:nvSpPr>
          <p:cNvPr id="75" name="PlaceHolder 1"/>
          <p:cNvSpPr>
            <a:spLocks noGrp="1"/>
          </p:cNvSpPr>
          <p:nvPr>
            <p:ph type="title"/>
          </p:nvPr>
        </p:nvSpPr>
        <p:spPr>
          <a:xfrm>
            <a:off x="762120" y="274680"/>
            <a:ext cx="8076960" cy="1142640"/>
          </a:xfrm>
          <a:prstGeom prst="rect">
            <a:avLst/>
          </a:prstGeom>
        </p:spPr>
        <p:txBody>
          <a:bodyPr anchor="ctr"/>
          <a:p>
            <a:pPr algn="ctr">
              <a:lnSpc>
                <a:spcPct val="100000"/>
              </a:lnSpc>
            </a:pPr>
            <a:r>
              <a:rPr b="1" lang="ru-RU" sz="4400">
                <a:solidFill>
                  <a:srgbClr val="c0504d"/>
                </a:solidFill>
                <a:latin typeface="Georgia"/>
              </a:rPr>
              <a:t>Для правки текста заголовка щелкните мышьюОбразец заголовка</a:t>
            </a:r>
            <a:endParaRPr/>
          </a:p>
        </p:txBody>
      </p:sp>
      <p:sp>
        <p:nvSpPr>
          <p:cNvPr id="76" name="PlaceHolder 2"/>
          <p:cNvSpPr>
            <a:spLocks noGrp="1"/>
          </p:cNvSpPr>
          <p:nvPr>
            <p:ph type="body"/>
          </p:nvPr>
        </p:nvSpPr>
        <p:spPr>
          <a:xfrm>
            <a:off x="762120" y="1600200"/>
            <a:ext cx="8076960" cy="4525560"/>
          </a:xfrm>
          <a:prstGeom prst="rect">
            <a:avLst/>
          </a:prstGeom>
        </p:spPr>
        <p:txBody>
          <a:bodyPr/>
          <a:p>
            <a:pPr>
              <a:buSzPct val="45000"/>
              <a:buFont typeface="StarSymbol"/>
              <a:buChar char=""/>
            </a:pPr>
            <a:r>
              <a:rPr lang="ru-RU" sz="2800">
                <a:solidFill>
                  <a:srgbClr val="003399"/>
                </a:solidFill>
                <a:latin typeface="Georgia"/>
              </a:rPr>
              <a:t>Для правки структуры щелкните мышью</a:t>
            </a:r>
            <a:endParaRPr/>
          </a:p>
          <a:p>
            <a:pPr lvl="1">
              <a:buSzPct val="75000"/>
              <a:buFont typeface="StarSymbol"/>
              <a:buChar char=""/>
            </a:pPr>
            <a:r>
              <a:rPr lang="ru-RU" sz="2800">
                <a:solidFill>
                  <a:srgbClr val="003399"/>
                </a:solidFill>
                <a:latin typeface="Georgia"/>
              </a:rPr>
              <a:t>Второй уровень структуры</a:t>
            </a:r>
            <a:endParaRPr/>
          </a:p>
          <a:p>
            <a:pPr lvl="2">
              <a:buSzPct val="45000"/>
              <a:buFont typeface="StarSymbol"/>
              <a:buChar char=""/>
            </a:pPr>
            <a:r>
              <a:rPr lang="ru-RU" sz="2800">
                <a:solidFill>
                  <a:srgbClr val="003399"/>
                </a:solidFill>
                <a:latin typeface="Georgia"/>
              </a:rPr>
              <a:t>Третий уровень структуры</a:t>
            </a:r>
            <a:endParaRPr/>
          </a:p>
          <a:p>
            <a:pPr lvl="3">
              <a:buSzPct val="75000"/>
              <a:buFont typeface="StarSymbol"/>
              <a:buChar char=""/>
            </a:pPr>
            <a:r>
              <a:rPr lang="ru-RU" sz="2800">
                <a:solidFill>
                  <a:srgbClr val="003399"/>
                </a:solidFill>
                <a:latin typeface="Georgia"/>
              </a:rPr>
              <a:t>Четвёртый уровень структуры</a:t>
            </a:r>
            <a:endParaRPr/>
          </a:p>
          <a:p>
            <a:pPr lvl="4">
              <a:buSzPct val="45000"/>
              <a:buFont typeface="StarSymbol"/>
              <a:buChar char=""/>
            </a:pPr>
            <a:r>
              <a:rPr lang="ru-RU" sz="2800">
                <a:solidFill>
                  <a:srgbClr val="003399"/>
                </a:solidFill>
                <a:latin typeface="Georgia"/>
              </a:rPr>
              <a:t>Пятый уровень структуры</a:t>
            </a:r>
            <a:endParaRPr/>
          </a:p>
          <a:p>
            <a:pPr lvl="5">
              <a:buSzPct val="45000"/>
              <a:buFont typeface="StarSymbol"/>
              <a:buChar char=""/>
            </a:pPr>
            <a:r>
              <a:rPr lang="ru-RU" sz="2800">
                <a:solidFill>
                  <a:srgbClr val="003399"/>
                </a:solidFill>
                <a:latin typeface="Georgia"/>
              </a:rPr>
              <a:t>Шестой уровень структуры</a:t>
            </a:r>
            <a:endParaRPr/>
          </a:p>
          <a:p>
            <a:pPr>
              <a:lnSpc>
                <a:spcPct val="100000"/>
              </a:lnSpc>
              <a:buFont typeface="Arial"/>
              <a:buChar char="•"/>
            </a:pPr>
            <a:r>
              <a:rPr lang="ru-RU" sz="2800">
                <a:solidFill>
                  <a:srgbClr val="003399"/>
                </a:solidFill>
                <a:latin typeface="Georgia"/>
              </a:rPr>
              <a:t>Седьмой уровень структурыОбразец текста</a:t>
            </a:r>
            <a:endParaRPr/>
          </a:p>
          <a:p>
            <a:pPr lvl="1">
              <a:lnSpc>
                <a:spcPct val="100000"/>
              </a:lnSpc>
              <a:buFont typeface="Arial"/>
              <a:buChar char="–"/>
            </a:pPr>
            <a:r>
              <a:rPr lang="ru-RU" sz="2400">
                <a:solidFill>
                  <a:srgbClr val="003399"/>
                </a:solidFill>
                <a:latin typeface="Georgia"/>
              </a:rPr>
              <a:t>Второй уровень</a:t>
            </a:r>
            <a:endParaRPr/>
          </a:p>
          <a:p>
            <a:pPr lvl="1">
              <a:buFont typeface="Arial"/>
              <a:buChar char="–"/>
            </a:pPr>
            <a:r>
              <a:rPr lang="ru-RU" sz="2000">
                <a:solidFill>
                  <a:srgbClr val="003399"/>
                </a:solidFill>
                <a:latin typeface="Georgia"/>
              </a:rPr>
              <a:t>Третий уровень</a:t>
            </a:r>
            <a:endParaRPr/>
          </a:p>
          <a:p>
            <a:pPr lvl="2">
              <a:buFont typeface="Arial"/>
              <a:buChar char="•"/>
            </a:pPr>
            <a:r>
              <a:rPr lang="ru-RU">
                <a:solidFill>
                  <a:srgbClr val="003399"/>
                </a:solidFill>
                <a:latin typeface="Georgia"/>
              </a:rPr>
              <a:t>Четвертый уровень</a:t>
            </a:r>
            <a:endParaRPr/>
          </a:p>
          <a:p>
            <a:pPr lvl="3">
              <a:buFont typeface="Arial"/>
              <a:buChar char="–"/>
            </a:pPr>
            <a:r>
              <a:rPr lang="ru-RU">
                <a:solidFill>
                  <a:srgbClr val="003399"/>
                </a:solidFill>
                <a:latin typeface="Georgia"/>
              </a:rPr>
              <a:t>Пятый уровень</a:t>
            </a:r>
            <a:endParaRPr/>
          </a:p>
        </p:txBody>
      </p:sp>
      <p:sp>
        <p:nvSpPr>
          <p:cNvPr id="77" name="PlaceHolder 3"/>
          <p:cNvSpPr>
            <a:spLocks noGrp="1"/>
          </p:cNvSpPr>
          <p:nvPr>
            <p:ph type="dt"/>
          </p:nvPr>
        </p:nvSpPr>
        <p:spPr>
          <a:xfrm>
            <a:off x="762120" y="6356520"/>
            <a:ext cx="2133360" cy="364680"/>
          </a:xfrm>
          <a:prstGeom prst="rect">
            <a:avLst/>
          </a:prstGeom>
        </p:spPr>
        <p:txBody>
          <a:bodyPr bIns="45000" lIns="90000" rIns="90000" tIns="45000"/>
          <a:p>
            <a:pPr>
              <a:lnSpc>
                <a:spcPct val="100000"/>
              </a:lnSpc>
            </a:pPr>
            <a:r>
              <a:rPr lang="ru-RU">
                <a:solidFill>
                  <a:srgbClr val="000000"/>
                </a:solidFill>
                <a:latin typeface="Calibri"/>
              </a:rPr>
              <a:t>25.2.15</a:t>
            </a:r>
            <a:endParaRPr/>
          </a:p>
        </p:txBody>
      </p:sp>
      <p:sp>
        <p:nvSpPr>
          <p:cNvPr id="78" name="PlaceHolder 4"/>
          <p:cNvSpPr>
            <a:spLocks noGrp="1"/>
          </p:cNvSpPr>
          <p:nvPr>
            <p:ph type="ftr"/>
          </p:nvPr>
        </p:nvSpPr>
        <p:spPr>
          <a:xfrm>
            <a:off x="3352680" y="6356520"/>
            <a:ext cx="2895120" cy="364680"/>
          </a:xfrm>
          <a:prstGeom prst="rect">
            <a:avLst/>
          </a:prstGeom>
        </p:spPr>
        <p:txBody>
          <a:bodyPr bIns="45000" lIns="90000" rIns="90000" tIns="45000"/>
          <a:p>
            <a:endParaRPr/>
          </a:p>
        </p:txBody>
      </p:sp>
      <p:sp>
        <p:nvSpPr>
          <p:cNvPr id="79" name="PlaceHolder 5"/>
          <p:cNvSpPr>
            <a:spLocks noGrp="1"/>
          </p:cNvSpPr>
          <p:nvPr>
            <p:ph type="sldNum"/>
          </p:nvPr>
        </p:nvSpPr>
        <p:spPr>
          <a:xfrm>
            <a:off x="6705720" y="6356520"/>
            <a:ext cx="2133360" cy="364680"/>
          </a:xfrm>
          <a:prstGeom prst="rect">
            <a:avLst/>
          </a:prstGeom>
        </p:spPr>
        <p:txBody>
          <a:bodyPr bIns="45000" lIns="90000" rIns="90000" tIns="45000"/>
          <a:p>
            <a:pPr>
              <a:lnSpc>
                <a:spcPct val="100000"/>
              </a:lnSpc>
            </a:pPr>
            <a:fld id="{A1F12161-31A1-41C1-A171-B131B1516191}" type="slidenum">
              <a:rPr lang="ru-RU">
                <a:solidFill>
                  <a:srgbClr val="000000"/>
                </a:solidFill>
                <a:latin typeface="Calibri"/>
              </a:rPr>
              <a:t>&lt;номер&gt;</a:t>
            </a:fld>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gif"/><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gif"/><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image" Target="../media/image46.gif"/><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image" Target="../media/image49.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jpeg"/><Relationship Id="rId3" Type="http://schemas.openxmlformats.org/officeDocument/2006/relationships/image" Target="../media/image56.jpe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jpeg"/><Relationship Id="rId3" Type="http://schemas.openxmlformats.org/officeDocument/2006/relationships/image" Target="../media/image59.jpe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gif"/><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12" name="TextShape 1"/>
          <p:cNvSpPr txBox="1"/>
          <p:nvPr/>
        </p:nvSpPr>
        <p:spPr>
          <a:xfrm>
            <a:off x="714240" y="1143000"/>
            <a:ext cx="7772040" cy="1469520"/>
          </a:xfrm>
          <a:prstGeom prst="rect">
            <a:avLst/>
          </a:prstGeom>
        </p:spPr>
        <p:txBody>
          <a:bodyPr anchor="ctr"/>
          <a:p>
            <a:pPr algn="ctr">
              <a:lnSpc>
                <a:spcPct val="100000"/>
              </a:lnSpc>
            </a:pPr>
            <a:r>
              <a:rPr b="1" lang="ru-RU" sz="6000">
                <a:solidFill>
                  <a:srgbClr val="ffffff"/>
                </a:solidFill>
                <a:latin typeface="Segoe Script"/>
              </a:rPr>
              <a:t>Марина Цветаева</a:t>
            </a:r>
            <a:endParaRPr/>
          </a:p>
        </p:txBody>
      </p:sp>
      <p:sp>
        <p:nvSpPr>
          <p:cNvPr id="113" name="TextShape 2"/>
          <p:cNvSpPr txBox="1"/>
          <p:nvPr/>
        </p:nvSpPr>
        <p:spPr>
          <a:xfrm>
            <a:off x="1357200" y="3214800"/>
            <a:ext cx="6400440" cy="1752120"/>
          </a:xfrm>
          <a:prstGeom prst="rect">
            <a:avLst/>
          </a:prstGeom>
        </p:spPr>
        <p:txBody>
          <a:bodyPr/>
          <a:p>
            <a:pPr algn="ctr">
              <a:lnSpc>
                <a:spcPct val="100000"/>
              </a:lnSpc>
            </a:pPr>
            <a:r>
              <a:rPr b="1" lang="ru-RU" sz="4000">
                <a:solidFill>
                  <a:srgbClr val="ffffff"/>
                </a:solidFill>
                <a:latin typeface="Segoe Script"/>
              </a:rPr>
              <a:t>Устный журнал</a:t>
            </a:r>
            <a:endParaRPr/>
          </a:p>
          <a:p>
            <a:pPr algn="ctr">
              <a:lnSpc>
                <a:spcPct val="100000"/>
              </a:lnSpc>
            </a:pPr>
            <a:r>
              <a:rPr b="1" lang="ru-RU" sz="4000">
                <a:solidFill>
                  <a:srgbClr val="ffffff"/>
                </a:solidFill>
                <a:latin typeface="Segoe Script"/>
              </a:rPr>
              <a:t>«Замученная судьбой»</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39" name="CustomShape 1"/>
          <p:cNvSpPr/>
          <p:nvPr/>
        </p:nvSpPr>
        <p:spPr>
          <a:xfrm>
            <a:off x="500040" y="214200"/>
            <a:ext cx="4643280" cy="1918440"/>
          </a:xfrm>
          <a:prstGeom prst="rect">
            <a:avLst/>
          </a:prstGeom>
        </p:spPr>
        <p:txBody>
          <a:bodyPr bIns="45000" lIns="90000" rIns="90000" tIns="45000"/>
          <a:p>
            <a:pPr algn="just">
              <a:lnSpc>
                <a:spcPct val="150000"/>
              </a:lnSpc>
            </a:pPr>
            <a:r>
              <a:rPr b="1" lang="ru-RU" sz="2000">
                <a:solidFill>
                  <a:srgbClr val="c00000"/>
                </a:solidFill>
                <a:latin typeface="Courier New"/>
              </a:rPr>
              <a:t>За «Вечерним альбомом» двумя годами позже последовал второй сборник — «Волшебный фонарь».</a:t>
            </a:r>
            <a:endParaRPr/>
          </a:p>
        </p:txBody>
      </p:sp>
      <p:pic>
        <p:nvPicPr>
          <p:cNvPr descr="" id="140" name="Рисунок 2"/>
          <p:cNvPicPr/>
          <p:nvPr/>
        </p:nvPicPr>
        <p:blipFill>
          <a:blip r:embed="rId2">
            <a:lum contrast="10000"/>
          </a:blip>
          <a:stretch>
            <a:fillRect/>
          </a:stretch>
        </p:blipFill>
        <p:spPr>
          <a:xfrm>
            <a:off x="6000840" y="214200"/>
            <a:ext cx="2142720" cy="2565720"/>
          </a:xfrm>
          <a:prstGeom prst="rect">
            <a:avLst/>
          </a:prstGeom>
        </p:spPr>
      </p:pic>
      <p:sp>
        <p:nvSpPr>
          <p:cNvPr id="141" name="CustomShape 2"/>
          <p:cNvSpPr/>
          <p:nvPr/>
        </p:nvSpPr>
        <p:spPr>
          <a:xfrm>
            <a:off x="785880" y="4714920"/>
            <a:ext cx="7857720" cy="1736280"/>
          </a:xfrm>
          <a:prstGeom prst="rect">
            <a:avLst/>
          </a:prstGeom>
        </p:spPr>
        <p:txBody>
          <a:bodyPr bIns="45000" lIns="90000" rIns="90000" tIns="45000"/>
          <a:p>
            <a:pPr algn="just">
              <a:lnSpc>
                <a:spcPct val="150000"/>
              </a:lnSpc>
            </a:pPr>
            <a:r>
              <a:rPr b="1" lang="ru-RU">
                <a:solidFill>
                  <a:srgbClr val="c00000"/>
                </a:solidFill>
                <a:latin typeface="Cambria"/>
              </a:rPr>
              <a:t>На раннее творчество Цветаевой значительное влияние оказали Николай Некрасов, Валерий Брюсов и Максимилиан Волошин (поэтесса гостила в доме Волошина в Коктебеле в 1911, 1913, 1915 и 1917 годах).</a:t>
            </a:r>
            <a:endParaRPr/>
          </a:p>
        </p:txBody>
      </p:sp>
      <p:sp>
        <p:nvSpPr>
          <p:cNvPr id="142" name="CustomShape 3"/>
          <p:cNvSpPr/>
          <p:nvPr/>
        </p:nvSpPr>
        <p:spPr>
          <a:xfrm>
            <a:off x="3929040" y="3429000"/>
            <a:ext cx="4857480" cy="1004040"/>
          </a:xfrm>
          <a:prstGeom prst="rect">
            <a:avLst/>
          </a:prstGeom>
        </p:spPr>
        <p:txBody>
          <a:bodyPr bIns="45000" lIns="90000" rIns="90000" tIns="45000"/>
          <a:p>
            <a:pPr algn="just">
              <a:lnSpc>
                <a:spcPct val="150000"/>
              </a:lnSpc>
            </a:pPr>
            <a:r>
              <a:rPr b="1" lang="ru-RU" sz="2000">
                <a:solidFill>
                  <a:srgbClr val="c00000"/>
                </a:solidFill>
                <a:latin typeface="Courier New"/>
              </a:rPr>
              <a:t>В 1913 году выходит третий сборник — «Из двух книг».</a:t>
            </a:r>
            <a:endParaRPr/>
          </a:p>
        </p:txBody>
      </p:sp>
      <p:pic>
        <p:nvPicPr>
          <p:cNvPr descr="" id="143" name="Рисунок 5"/>
          <p:cNvPicPr/>
          <p:nvPr/>
        </p:nvPicPr>
        <p:blipFill>
          <a:blip r:embed="rId3">
            <a:lum contrast="10000"/>
          </a:blip>
          <a:stretch>
            <a:fillRect/>
          </a:stretch>
        </p:blipFill>
        <p:spPr>
          <a:xfrm>
            <a:off x="1214280" y="2214720"/>
            <a:ext cx="2023560" cy="2428560"/>
          </a:xfrm>
          <a:prstGeom prst="rect">
            <a:avLst/>
          </a:prstGeom>
        </p:spPr>
      </p:pic>
      <p:pic>
        <p:nvPicPr>
          <p:cNvPr descr="" id="144" name="Рисунок 7"/>
          <p:cNvPicPr/>
          <p:nvPr/>
        </p:nvPicPr>
        <p:blipFill>
          <a:blip r:embed="rId4"/>
          <a:stretch>
            <a:fillRect/>
          </a:stretch>
        </p:blipFill>
        <p:spPr>
          <a:xfrm>
            <a:off x="3571920" y="2286000"/>
            <a:ext cx="2150280" cy="1618920"/>
          </a:xfrm>
          <a:prstGeom prst="rect">
            <a:avLst/>
          </a:prstGeom>
        </p:spPr>
      </p:pic>
    </p:spTree>
  </p:cSld>
  <p:timing>
    <p:tnLst>
      <p:par>
        <p:cTn dur="indefinite" id="91" nodeType="tmRoot" restart="never">
          <p:childTnLst>
            <p:seq>
              <p:cTn dur="indefinite" id="92" nodeType="mainSeq">
                <p:childTnLst>
                  <p:par>
                    <p:cTn fill="hold" id="93">
                      <p:stCondLst>
                        <p:cond delay="indefinite"/>
                      </p:stCondLst>
                      <p:childTnLst>
                        <p:par>
                          <p:cTn fill="hold" id="94">
                            <p:stCondLst>
                              <p:cond delay="0"/>
                            </p:stCondLst>
                            <p:childTnLst>
                              <p:par>
                                <p:cTn fill="hold" id="95" nodeType="clickEffect" presetClass="entr" presetID="43">
                                  <p:stCondLst>
                                    <p:cond delay="0"/>
                                  </p:stCondLst>
                                  <p:childTnLst>
                                    <p:set>
                                      <p:cBhvr>
                                        <p:cTn dur="1" fill="hold" id="96">
                                          <p:stCondLst>
                                            <p:cond delay="0"/>
                                          </p:stCondLst>
                                        </p:cTn>
                                        <p:tgtEl>
                                          <p:spTgt spid="140"/>
                                        </p:tgtEl>
                                        <p:attrNameLst>
                                          <p:attrName>style.visibility</p:attrName>
                                        </p:attrNameLst>
                                      </p:cBhvr>
                                      <p:to>
                                        <p:strVal val="visible"/>
                                      </p:to>
                                    </p:set>
                                    <p:animEffect filter="fade" transition="in">
                                      <p:cBhvr additive="repl">
                                        <p:cTn dur="100" fill="freeze" id="97"/>
                                        <p:tgtEl>
                                          <p:spTgt spid="140"/>
                                        </p:tgtEl>
                                      </p:cBhvr>
                                    </p:animEffect>
                                    <p:anim calcmode="lin" valueType="num">
                                      <p:cBhvr additive="repl">
                                        <p:cTn dur="400" fill="hold" id="98"/>
                                        <p:tgtEl>
                                          <p:spTgt spid="140"/>
                                        </p:tgtEl>
                                        <p:attrNameLst>
                                          <p:attrName>ppt_x</p:attrName>
                                        </p:attrNameLst>
                                      </p:cBhvr>
                                      <p:tavLst>
                                        <p:tav tm="0">
                                          <p:val>
                                            <p:strVal val="#ppt_x"/>
                                          </p:val>
                                        </p:tav>
                                        <p:tav tm="100000">
                                          <p:val>
                                            <p:strVal val="#ppt_x"/>
                                          </p:val>
                                        </p:tav>
                                      </p:tavLst>
                                    </p:anim>
                                    <p:anim calcmode="lin" valueType="num">
                                      <p:cBhvr additive="repl">
                                        <p:cTn dur="400" fill="hold" id="99"/>
                                        <p:tgtEl>
                                          <p:spTgt spid="140"/>
                                        </p:tgtEl>
                                        <p:attrNameLst>
                                          <p:attrName>ppt_y</p:attrName>
                                        </p:attrNameLst>
                                      </p:cBhvr>
                                      <p:tavLst>
                                        <p:tav tm="0">
                                          <p:val>
                                            <p:strVal val="#ppt_y+0.31"/>
                                          </p:val>
                                        </p:tav>
                                        <p:tav tm="100000">
                                          <p:val>
                                            <p:strVal val="#ppt_y+0.31"/>
                                          </p:val>
                                        </p:tav>
                                      </p:tavLst>
                                    </p:anim>
                                    <p:anim calcmode="lin" valueType="num">
                                      <p:cBhvr additive="repl">
                                        <p:cTn dur="599" fill="hold" id="100">
                                          <p:stCondLst>
                                            <p:cond delay="400"/>
                                          </p:stCondLst>
                                        </p:cTn>
                                        <p:tgtEl>
                                          <p:spTgt spid="140"/>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599" fill="hold" id="101">
                                          <p:stCondLst>
                                            <p:cond delay="400"/>
                                          </p:stCondLst>
                                        </p:cTn>
                                        <p:tgtEl>
                                          <p:spTgt spid="140"/>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childTnLst>
                    </p:cTn>
                  </p:par>
                  <p:par>
                    <p:cTn fill="hold" id="102">
                      <p:stCondLst>
                        <p:cond delay="indefinite"/>
                      </p:stCondLst>
                      <p:childTnLst>
                        <p:par>
                          <p:cTn fill="hold" id="103">
                            <p:stCondLst>
                              <p:cond delay="0"/>
                            </p:stCondLst>
                            <p:childTnLst>
                              <p:par>
                                <p:cTn fill="hold" id="104" nodeType="clickEffect" presetClass="entr" presetID="47">
                                  <p:stCondLst>
                                    <p:cond delay="0"/>
                                  </p:stCondLst>
                                  <p:childTnLst>
                                    <p:set>
                                      <p:cBhvr>
                                        <p:cTn dur="1" fill="hold" id="105">
                                          <p:stCondLst>
                                            <p:cond delay="0"/>
                                          </p:stCondLst>
                                        </p:cTn>
                                        <p:tgtEl>
                                          <p:spTgt spid="142"/>
                                        </p:tgtEl>
                                        <p:attrNameLst>
                                          <p:attrName>style.visibility</p:attrName>
                                        </p:attrNameLst>
                                      </p:cBhvr>
                                      <p:to>
                                        <p:strVal val="visible"/>
                                      </p:to>
                                    </p:set>
                                    <p:animEffect filter="fade" transition="in">
                                      <p:cBhvr additive="repl">
                                        <p:cTn dur="1000" fill="freeze" id="106"/>
                                        <p:tgtEl>
                                          <p:spTgt spid="142"/>
                                        </p:tgtEl>
                                      </p:cBhvr>
                                    </p:animEffect>
                                    <p:anim calcmode="lin" valueType="num">
                                      <p:cBhvr additive="repl">
                                        <p:cTn dur="1000" fill="hold" id="107"/>
                                        <p:tgtEl>
                                          <p:spTgt spid="142"/>
                                        </p:tgtEl>
                                        <p:attrNameLst>
                                          <p:attrName>ppt_x</p:attrName>
                                        </p:attrNameLst>
                                      </p:cBhvr>
                                      <p:tavLst>
                                        <p:tav tm="0">
                                          <p:val>
                                            <p:strVal val="#ppt_x"/>
                                          </p:val>
                                        </p:tav>
                                        <p:tav tm="100000">
                                          <p:val>
                                            <p:strVal val="#ppt_x"/>
                                          </p:val>
                                        </p:tav>
                                      </p:tavLst>
                                    </p:anim>
                                    <p:anim calcmode="lin" valueType="num">
                                      <p:cBhvr additive="repl">
                                        <p:cTn dur="1000" fill="hold" id="108"/>
                                        <p:tgtEl>
                                          <p:spTgt spid="142"/>
                                        </p:tgtEl>
                                        <p:attrNameLst>
                                          <p:attrName>ppt_y</p:attrName>
                                        </p:attrNameLst>
                                      </p:cBhvr>
                                      <p:tavLst>
                                        <p:tav tm="0">
                                          <p:val>
                                            <p:strVal val="#ppt_y-.1"/>
                                          </p:val>
                                        </p:tav>
                                        <p:tav tm="100000">
                                          <p:val>
                                            <p:strVal val="#ppt_y"/>
                                          </p:val>
                                        </p:tav>
                                      </p:tavLst>
                                    </p:anim>
                                  </p:childTnLst>
                                </p:cTn>
                              </p:par>
                              <p:par>
                                <p:cTn fill="hold" id="109" nodeType="withEffect" presetClass="entr" presetID="1">
                                  <p:stCondLst>
                                    <p:cond delay="0"/>
                                  </p:stCondLst>
                                  <p:childTnLst>
                                    <p:set>
                                      <p:cBhvr>
                                        <p:cTn dur="1" fill="hold" id="110">
                                          <p:stCondLst>
                                            <p:cond delay="0"/>
                                          </p:stCondLst>
                                        </p:cTn>
                                        <p:tgtEl>
                                          <p:spTgt spid="144"/>
                                        </p:tgtEl>
                                        <p:attrNameLst>
                                          <p:attrName>style.visibility</p:attrName>
                                        </p:attrNameLst>
                                      </p:cBhvr>
                                      <p:to>
                                        <p:strVal val="visible"/>
                                      </p:to>
                                    </p:set>
                                  </p:childTnLst>
                                </p:cTn>
                              </p:par>
                            </p:childTnLst>
                          </p:cTn>
                        </p:par>
                      </p:childTnLst>
                    </p:cTn>
                  </p:par>
                  <p:par>
                    <p:cTn fill="hold" id="111">
                      <p:stCondLst>
                        <p:cond delay="indefinite"/>
                      </p:stCondLst>
                      <p:childTnLst>
                        <p:par>
                          <p:cTn fill="hold" id="112">
                            <p:stCondLst>
                              <p:cond delay="0"/>
                            </p:stCondLst>
                            <p:childTnLst>
                              <p:par>
                                <p:cTn fill="hold" id="113" nodeType="clickEffect" presetClass="entr" presetID="43">
                                  <p:stCondLst>
                                    <p:cond delay="0"/>
                                  </p:stCondLst>
                                  <p:childTnLst>
                                    <p:set>
                                      <p:cBhvr>
                                        <p:cTn dur="1" fill="hold" id="114">
                                          <p:stCondLst>
                                            <p:cond delay="0"/>
                                          </p:stCondLst>
                                        </p:cTn>
                                        <p:tgtEl>
                                          <p:spTgt spid="143"/>
                                        </p:tgtEl>
                                        <p:attrNameLst>
                                          <p:attrName>style.visibility</p:attrName>
                                        </p:attrNameLst>
                                      </p:cBhvr>
                                      <p:to>
                                        <p:strVal val="visible"/>
                                      </p:to>
                                    </p:set>
                                    <p:animEffect filter="fade" transition="in">
                                      <p:cBhvr additive="repl">
                                        <p:cTn dur="100" fill="freeze" id="115"/>
                                        <p:tgtEl>
                                          <p:spTgt spid="143"/>
                                        </p:tgtEl>
                                      </p:cBhvr>
                                    </p:animEffect>
                                    <p:anim calcmode="lin" valueType="num">
                                      <p:cBhvr additive="repl">
                                        <p:cTn dur="400" fill="hold" id="116"/>
                                        <p:tgtEl>
                                          <p:spTgt spid="143"/>
                                        </p:tgtEl>
                                        <p:attrNameLst>
                                          <p:attrName>ppt_x</p:attrName>
                                        </p:attrNameLst>
                                      </p:cBhvr>
                                      <p:tavLst>
                                        <p:tav tm="0">
                                          <p:val>
                                            <p:strVal val="#ppt_x"/>
                                          </p:val>
                                        </p:tav>
                                        <p:tav tm="100000">
                                          <p:val>
                                            <p:strVal val="#ppt_x"/>
                                          </p:val>
                                        </p:tav>
                                      </p:tavLst>
                                    </p:anim>
                                    <p:anim calcmode="lin" valueType="num">
                                      <p:cBhvr additive="repl">
                                        <p:cTn dur="400" fill="hold" id="117"/>
                                        <p:tgtEl>
                                          <p:spTgt spid="143"/>
                                        </p:tgtEl>
                                        <p:attrNameLst>
                                          <p:attrName>ppt_y</p:attrName>
                                        </p:attrNameLst>
                                      </p:cBhvr>
                                      <p:tavLst>
                                        <p:tav tm="0">
                                          <p:val>
                                            <p:strVal val="#ppt_y+0.31"/>
                                          </p:val>
                                        </p:tav>
                                        <p:tav tm="100000">
                                          <p:val>
                                            <p:strVal val="#ppt_y+0.31"/>
                                          </p:val>
                                        </p:tav>
                                      </p:tavLst>
                                    </p:anim>
                                    <p:anim calcmode="lin" valueType="num">
                                      <p:cBhvr additive="repl">
                                        <p:cTn dur="599" fill="hold" id="118">
                                          <p:stCondLst>
                                            <p:cond delay="400"/>
                                          </p:stCondLst>
                                        </p:cTn>
                                        <p:tgtEl>
                                          <p:spTgt spid="143"/>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599" fill="hold" id="119">
                                          <p:stCondLst>
                                            <p:cond delay="400"/>
                                          </p:stCondLst>
                                        </p:cTn>
                                        <p:tgtEl>
                                          <p:spTgt spid="143"/>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childTnLst>
                    </p:cTn>
                  </p:par>
                  <p:par>
                    <p:cTn fill="hold" id="120">
                      <p:stCondLst>
                        <p:cond delay="indefinite"/>
                      </p:stCondLst>
                      <p:childTnLst>
                        <p:par>
                          <p:cTn fill="hold" id="121">
                            <p:stCondLst>
                              <p:cond delay="0"/>
                            </p:stCondLst>
                            <p:childTnLst>
                              <p:par>
                                <p:cTn fill="hold" id="122" nodeType="clickEffect" presetClass="entr" presetID="17" presetSubtype="10">
                                  <p:stCondLst>
                                    <p:cond delay="0"/>
                                  </p:stCondLst>
                                  <p:childTnLst>
                                    <p:set>
                                      <p:cBhvr>
                                        <p:cTn dur="1" fill="hold" id="123">
                                          <p:stCondLst>
                                            <p:cond delay="0"/>
                                          </p:stCondLst>
                                        </p:cTn>
                                        <p:tgtEl>
                                          <p:spTgt spid="141"/>
                                        </p:tgtEl>
                                        <p:attrNameLst>
                                          <p:attrName>style.visibility</p:attrName>
                                        </p:attrNameLst>
                                      </p:cBhvr>
                                      <p:to>
                                        <p:strVal val="visible"/>
                                      </p:to>
                                    </p:set>
                                    <p:anim calcmode="lin" valueType="num">
                                      <p:cBhvr additive="repl">
                                        <p:cTn dur="2000" fill="hold" id="124"/>
                                        <p:tgtEl>
                                          <p:spTgt spid="141"/>
                                        </p:tgtEl>
                                        <p:attrNameLst>
                                          <p:attrName/>
                                        </p:attrNameLst>
                                      </p:cBhvr>
                                      <p:tavLst>
                                        <p:tav tm="0">
                                          <p:val/>
                                        </p:tav>
                                        <p:tav tm="100000">
                                          <p:val>
                                            <p:strVal val="#ppt_w"/>
                                          </p:val>
                                        </p:tav>
                                      </p:tavLst>
                                    </p:anim>
                                    <p:anim calcmode="lin" valueType="num">
                                      <p:cBhvr additive="repl">
                                        <p:cTn dur="2000" fill="hold" id="125"/>
                                        <p:tgtEl>
                                          <p:spTgt spid="141"/>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45" name="CustomShape 1"/>
          <p:cNvSpPr/>
          <p:nvPr/>
        </p:nvSpPr>
        <p:spPr>
          <a:xfrm>
            <a:off x="285840" y="2500200"/>
            <a:ext cx="6500520" cy="3953160"/>
          </a:xfrm>
          <a:prstGeom prst="rect">
            <a:avLst/>
          </a:prstGeom>
          <a:solidFill>
            <a:srgbClr val="ffffff"/>
          </a:solidFill>
        </p:spPr>
        <p:txBody>
          <a:bodyPr bIns="45000" lIns="90000" rIns="90000" tIns="45000"/>
          <a:p>
            <a:pPr>
              <a:lnSpc>
                <a:spcPct val="90000"/>
              </a:lnSpc>
            </a:pPr>
            <a:r>
              <a:rPr b="1" lang="ru-RU" sz="1900">
                <a:solidFill>
                  <a:srgbClr val="002060"/>
                </a:solidFill>
                <a:latin typeface="Segoe Script"/>
              </a:rPr>
              <a:t>Я с вызовом ношу его кольцо</a:t>
            </a:r>
            <a:endParaRPr/>
          </a:p>
          <a:p>
            <a:pPr>
              <a:lnSpc>
                <a:spcPct val="90000"/>
              </a:lnSpc>
            </a:pPr>
            <a:r>
              <a:rPr b="1" lang="ru-RU" sz="1900">
                <a:solidFill>
                  <a:srgbClr val="002060"/>
                </a:solidFill>
                <a:latin typeface="Segoe Script"/>
              </a:rPr>
              <a:t>Да, в вечности жена, не на бумаге!-</a:t>
            </a:r>
            <a:endParaRPr/>
          </a:p>
          <a:p>
            <a:pPr>
              <a:lnSpc>
                <a:spcPct val="90000"/>
              </a:lnSpc>
            </a:pPr>
            <a:r>
              <a:rPr b="1" lang="ru-RU" sz="1900">
                <a:solidFill>
                  <a:srgbClr val="002060"/>
                </a:solidFill>
                <a:latin typeface="Segoe Script"/>
              </a:rPr>
              <a:t>Чрезмерно узкое его лицо</a:t>
            </a:r>
            <a:endParaRPr/>
          </a:p>
          <a:p>
            <a:pPr>
              <a:lnSpc>
                <a:spcPct val="90000"/>
              </a:lnSpc>
            </a:pPr>
            <a:r>
              <a:rPr b="1" lang="ru-RU" sz="1900">
                <a:solidFill>
                  <a:srgbClr val="002060"/>
                </a:solidFill>
                <a:latin typeface="Segoe Script"/>
              </a:rPr>
              <a:t>Подобно шпаге…</a:t>
            </a:r>
            <a:endParaRPr/>
          </a:p>
          <a:p>
            <a:pPr>
              <a:lnSpc>
                <a:spcPct val="90000"/>
              </a:lnSpc>
            </a:pPr>
            <a:endParaRPr/>
          </a:p>
          <a:p>
            <a:pPr>
              <a:lnSpc>
                <a:spcPct val="90000"/>
              </a:lnSpc>
            </a:pPr>
            <a:r>
              <a:rPr b="1" lang="ru-RU" sz="1900">
                <a:solidFill>
                  <a:srgbClr val="002060"/>
                </a:solidFill>
                <a:latin typeface="Segoe Script"/>
              </a:rPr>
              <a:t>Безмолвен рот его, углами вниз,</a:t>
            </a:r>
            <a:endParaRPr/>
          </a:p>
          <a:p>
            <a:pPr>
              <a:lnSpc>
                <a:spcPct val="90000"/>
              </a:lnSpc>
            </a:pPr>
            <a:r>
              <a:rPr b="1" lang="ru-RU" sz="1900">
                <a:solidFill>
                  <a:srgbClr val="002060"/>
                </a:solidFill>
                <a:latin typeface="Segoe Script"/>
              </a:rPr>
              <a:t>Мучительно-великолепны брови.</a:t>
            </a:r>
            <a:endParaRPr/>
          </a:p>
          <a:p>
            <a:pPr>
              <a:lnSpc>
                <a:spcPct val="90000"/>
              </a:lnSpc>
            </a:pPr>
            <a:r>
              <a:rPr b="1" lang="ru-RU" sz="1900">
                <a:solidFill>
                  <a:srgbClr val="002060"/>
                </a:solidFill>
                <a:latin typeface="Segoe Script"/>
              </a:rPr>
              <a:t>В его лице трагически слились</a:t>
            </a:r>
            <a:endParaRPr/>
          </a:p>
          <a:p>
            <a:pPr>
              <a:lnSpc>
                <a:spcPct val="90000"/>
              </a:lnSpc>
            </a:pPr>
            <a:r>
              <a:rPr b="1" lang="ru-RU" sz="1900">
                <a:solidFill>
                  <a:srgbClr val="002060"/>
                </a:solidFill>
                <a:latin typeface="Segoe Script"/>
              </a:rPr>
              <a:t>Две древних крови</a:t>
            </a:r>
            <a:endParaRPr/>
          </a:p>
          <a:p>
            <a:pPr>
              <a:lnSpc>
                <a:spcPct val="90000"/>
              </a:lnSpc>
            </a:pPr>
            <a:endParaRPr/>
          </a:p>
          <a:p>
            <a:pPr>
              <a:lnSpc>
                <a:spcPct val="90000"/>
              </a:lnSpc>
            </a:pPr>
            <a:r>
              <a:rPr b="1" lang="ru-RU" sz="1900">
                <a:solidFill>
                  <a:srgbClr val="002060"/>
                </a:solidFill>
                <a:latin typeface="Segoe Script"/>
              </a:rPr>
              <a:t>…</a:t>
            </a:r>
            <a:r>
              <a:rPr b="1" lang="ru-RU" sz="1900">
                <a:solidFill>
                  <a:srgbClr val="002060"/>
                </a:solidFill>
                <a:latin typeface="Segoe Script"/>
              </a:rPr>
              <a:t>В его лице я рыцарству верна,</a:t>
            </a:r>
            <a:endParaRPr/>
          </a:p>
          <a:p>
            <a:pPr>
              <a:lnSpc>
                <a:spcPct val="90000"/>
              </a:lnSpc>
            </a:pPr>
            <a:r>
              <a:rPr b="1" lang="ru-RU" sz="1900">
                <a:solidFill>
                  <a:srgbClr val="002060"/>
                </a:solidFill>
                <a:latin typeface="Segoe Script"/>
              </a:rPr>
              <a:t>Всем тем, кто жил и умирал без страху! -</a:t>
            </a:r>
            <a:endParaRPr/>
          </a:p>
          <a:p>
            <a:pPr>
              <a:lnSpc>
                <a:spcPct val="90000"/>
              </a:lnSpc>
            </a:pPr>
            <a:r>
              <a:rPr b="1" lang="ru-RU" sz="1900">
                <a:solidFill>
                  <a:srgbClr val="002060"/>
                </a:solidFill>
                <a:latin typeface="Segoe Script"/>
              </a:rPr>
              <a:t>Такие - в роковые времена -</a:t>
            </a:r>
            <a:endParaRPr/>
          </a:p>
          <a:p>
            <a:pPr>
              <a:lnSpc>
                <a:spcPct val="90000"/>
              </a:lnSpc>
            </a:pPr>
            <a:r>
              <a:rPr b="1" lang="ru-RU" sz="1900">
                <a:solidFill>
                  <a:srgbClr val="002060"/>
                </a:solidFill>
                <a:latin typeface="Segoe Script"/>
              </a:rPr>
              <a:t>Слагают стансы- и идут на плаху.</a:t>
            </a:r>
            <a:endParaRPr/>
          </a:p>
          <a:p>
            <a:pPr algn="r">
              <a:lnSpc>
                <a:spcPct val="90000"/>
              </a:lnSpc>
            </a:pPr>
            <a:r>
              <a:rPr b="1" lang="ru-RU" sz="1600">
                <a:solidFill>
                  <a:srgbClr val="002060"/>
                </a:solidFill>
                <a:latin typeface="Segoe Script"/>
              </a:rPr>
              <a:t>3 июня 1914</a:t>
            </a:r>
            <a:endParaRPr/>
          </a:p>
        </p:txBody>
      </p:sp>
      <p:sp>
        <p:nvSpPr>
          <p:cNvPr id="146" name="CustomShape 2"/>
          <p:cNvSpPr/>
          <p:nvPr/>
        </p:nvSpPr>
        <p:spPr>
          <a:xfrm>
            <a:off x="285840" y="357120"/>
            <a:ext cx="5071680" cy="2099880"/>
          </a:xfrm>
          <a:prstGeom prst="rect">
            <a:avLst/>
          </a:prstGeom>
        </p:spPr>
        <p:txBody>
          <a:bodyPr bIns="45000" lIns="90000" rIns="90000" tIns="45000"/>
          <a:p>
            <a:pPr algn="just">
              <a:lnSpc>
                <a:spcPct val="150000"/>
              </a:lnSpc>
            </a:pPr>
            <a:r>
              <a:rPr b="1" lang="ru-RU" sz="2200">
                <a:solidFill>
                  <a:srgbClr val="c00000"/>
                </a:solidFill>
                <a:latin typeface="Cambria"/>
              </a:rPr>
              <a:t>В 1911 году Цветаева познакомилась со своим будущим мужем Сергеем Эфроном.</a:t>
            </a:r>
            <a:endParaRPr/>
          </a:p>
        </p:txBody>
      </p:sp>
      <p:pic>
        <p:nvPicPr>
          <p:cNvPr descr="" id="147" name="Рисунок 2"/>
          <p:cNvPicPr/>
          <p:nvPr/>
        </p:nvPicPr>
        <p:blipFill>
          <a:blip r:embed="rId2"/>
          <a:stretch>
            <a:fillRect/>
          </a:stretch>
        </p:blipFill>
        <p:spPr>
          <a:xfrm>
            <a:off x="5429160" y="285840"/>
            <a:ext cx="3428640" cy="4500360"/>
          </a:xfrm>
          <a:prstGeom prst="rect">
            <a:avLst/>
          </a:prstGeom>
          <a:ln w="76320">
            <a:solidFill>
              <a:srgbClr val="eaeaea"/>
            </a:solidFill>
            <a:miter/>
          </a:ln>
        </p:spPr>
      </p:pic>
      <p:pic>
        <p:nvPicPr>
          <p:cNvPr descr="" id="148" name="Рисунок 5"/>
          <p:cNvPicPr/>
          <p:nvPr/>
        </p:nvPicPr>
        <p:blipFill>
          <a:blip r:embed="rId3"/>
          <a:stretch>
            <a:fillRect/>
          </a:stretch>
        </p:blipFill>
        <p:spPr>
          <a:xfrm>
            <a:off x="6643800" y="4786200"/>
            <a:ext cx="2180880" cy="1819080"/>
          </a:xfrm>
          <a:prstGeom prst="rect">
            <a:avLst/>
          </a:prstGeom>
        </p:spPr>
      </p:pic>
    </p:spTree>
  </p:cSld>
  <p:timing>
    <p:tnLst>
      <p:par>
        <p:cTn dur="indefinite" id="126" nodeType="tmRoot" restart="never">
          <p:childTnLst>
            <p:seq>
              <p:cTn dur="indefinite" id="127" nodeType="mainSeq">
                <p:childTnLst>
                  <p:par>
                    <p:cTn fill="hold" id="128">
                      <p:stCondLst>
                        <p:cond delay="indefinite"/>
                      </p:stCondLst>
                      <p:childTnLst>
                        <p:par>
                          <p:cTn fill="hold" id="129">
                            <p:stCondLst>
                              <p:cond delay="0"/>
                            </p:stCondLst>
                            <p:childTnLst>
                              <p:par>
                                <p:cTn fill="hold" id="130" nodeType="clickEffect" presetClass="entr" presetID="14" presetSubtype="10">
                                  <p:stCondLst>
                                    <p:cond delay="0"/>
                                  </p:stCondLst>
                                  <p:childTnLst>
                                    <p:set>
                                      <p:cBhvr>
                                        <p:cTn dur="1" fill="hold" id="131">
                                          <p:stCondLst>
                                            <p:cond delay="0"/>
                                          </p:stCondLst>
                                        </p:cTn>
                                        <p:tgtEl>
                                          <p:spTgt spid="148"/>
                                        </p:tgtEl>
                                        <p:attrNameLst>
                                          <p:attrName>style.visibility</p:attrName>
                                        </p:attrNameLst>
                                      </p:cBhvr>
                                      <p:to>
                                        <p:strVal val="visible"/>
                                      </p:to>
                                    </p:set>
                                    <p:animEffect filter="randombar(horizontal)" transition="in">
                                      <p:cBhvr additive="repl">
                                        <p:cTn dur="500" fill="freeze" id="132"/>
                                        <p:tgtEl>
                                          <p:spTgt spid="148"/>
                                        </p:tgtEl>
                                      </p:cBhvr>
                                    </p:animEffect>
                                  </p:childTnLst>
                                </p:cTn>
                              </p:par>
                            </p:childTnLst>
                          </p:cTn>
                        </p:par>
                      </p:childTnLst>
                    </p:cTn>
                  </p:par>
                  <p:par>
                    <p:cTn fill="hold" id="133">
                      <p:stCondLst>
                        <p:cond delay="indefinite"/>
                      </p:stCondLst>
                      <p:childTnLst>
                        <p:par>
                          <p:cTn fill="hold" id="134">
                            <p:stCondLst>
                              <p:cond delay="0"/>
                            </p:stCondLst>
                            <p:childTnLst>
                              <p:par>
                                <p:cTn fill="hold" id="135" nodeType="clickEffect" presetClass="entr" presetID="51">
                                  <p:stCondLst>
                                    <p:cond delay="0"/>
                                  </p:stCondLst>
                                  <p:childTnLst>
                                    <p:set>
                                      <p:cBhvr>
                                        <p:cTn dur="1" fill="hold" id="136">
                                          <p:stCondLst>
                                            <p:cond delay="0"/>
                                          </p:stCondLst>
                                        </p:cTn>
                                        <p:tgtEl>
                                          <p:spTgt spid="145"/>
                                        </p:tgtEl>
                                        <p:attrNameLst>
                                          <p:attrName>style.visibility</p:attrName>
                                        </p:attrNameLst>
                                      </p:cBhvr>
                                      <p:to>
                                        <p:strVal val="visible"/>
                                      </p:to>
                                    </p:set>
                                    <p:animEffect filter="fade" transition="in">
                                      <p:cBhvr additive="repl">
                                        <p:cTn dur="1155" fill="freeze" id="137"/>
                                        <p:tgtEl>
                                          <p:spTgt spid="145"/>
                                        </p:tgtEl>
                                      </p:cBhvr>
                                    </p:animEffect>
                                    <p:set>
                                      <p:cBhvr>
                                        <p:cTn dur="1155" fill="hold" id="138"/>
                                        <p:tgtEl>
                                          <p:spTgt spid="145"/>
                                        </p:tgtEl>
                                        <p:attrNameLst>
                                          <p:attrName>ppt_x</p:attrName>
                                        </p:attrNameLst>
                                      </p:cBhvr>
                                      <p:to/>
                                    </p:set>
                                    <p:anim calcmode="lin" valueType="num">
                                      <p:cBhvr additive="repl">
                                        <p:cTn dur="1844" fill="hold" id="139">
                                          <p:stCondLst>
                                            <p:cond delay="1155"/>
                                          </p:stCondLst>
                                        </p:cTn>
                                        <p:tgtEl>
                                          <p:spTgt spid="145"/>
                                        </p:tgtEl>
                                        <p:attrNameLst>
                                          <p:attrName>ppt_x</p:attrName>
                                        </p:attrNameLst>
                                      </p:cBhvr>
                                      <p:to>
                                        <p:strVal val="(#ppt_#ppt_x)"/>
                                      </p:to>
                                    </p:anim>
                                    <p:set>
                                      <p:cBhvr>
                                        <p:cTn dur="1155" fill="hold" id="140"/>
                                        <p:tgtEl>
                                          <p:spTgt spid="145"/>
                                        </p:tgtEl>
                                        <p:attrNameLst>
                                          <p:attrName>ppt_y</p:attrName>
                                        </p:attrNameLst>
                                      </p:cBhvr>
                                      <p:to/>
                                    </p:set>
                                    <p:anim calcmode="lin" valueType="num">
                                      <p:cBhvr additive="repl">
                                        <p:cTn dur="1844" fill="hold" id="141">
                                          <p:stCondLst>
                                            <p:cond delay="1155"/>
                                          </p:stCondLst>
                                        </p:cTn>
                                        <p:tgtEl>
                                          <p:spTgt spid="145"/>
                                        </p:tgtEl>
                                        <p:attrNameLst>
                                          <p:attrName>ppt_y</p:attrName>
                                        </p:attrNameLst>
                                      </p:cBhvr>
                                      <p:to>
                                        <p:strVal val="(#ppt_#ppt_y)"/>
                                      </p:to>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49" name="CustomShape 1"/>
          <p:cNvSpPr/>
          <p:nvPr/>
        </p:nvSpPr>
        <p:spPr>
          <a:xfrm>
            <a:off x="285840" y="357120"/>
            <a:ext cx="3928680" cy="2100600"/>
          </a:xfrm>
          <a:prstGeom prst="rect">
            <a:avLst/>
          </a:prstGeom>
        </p:spPr>
        <p:txBody>
          <a:bodyPr bIns="45000" lIns="90000" rIns="90000" tIns="45000"/>
          <a:p>
            <a:pPr algn="just">
              <a:lnSpc>
                <a:spcPct val="150000"/>
              </a:lnSpc>
            </a:pPr>
            <a:r>
              <a:rPr b="1" lang="ru-RU" sz="2200">
                <a:solidFill>
                  <a:srgbClr val="c00000"/>
                </a:solidFill>
                <a:latin typeface="Courier New"/>
              </a:rPr>
              <a:t>27 января 1912 года состоялось венчание Марины Цветаевой и Сергея Эфрона.</a:t>
            </a:r>
            <a:endParaRPr/>
          </a:p>
        </p:txBody>
      </p:sp>
      <p:pic>
        <p:nvPicPr>
          <p:cNvPr descr="" id="150" name="Рисунок 2"/>
          <p:cNvPicPr/>
          <p:nvPr/>
        </p:nvPicPr>
        <p:blipFill>
          <a:blip r:embed="rId2"/>
          <a:stretch>
            <a:fillRect/>
          </a:stretch>
        </p:blipFill>
        <p:spPr>
          <a:xfrm>
            <a:off x="4357800" y="285840"/>
            <a:ext cx="4574520" cy="3071520"/>
          </a:xfrm>
          <a:prstGeom prst="rect">
            <a:avLst/>
          </a:prstGeom>
          <a:ln w="190440">
            <a:solidFill>
              <a:srgbClr val="c8c6bd"/>
            </a:solidFill>
            <a:round/>
          </a:ln>
        </p:spPr>
      </p:pic>
      <p:sp>
        <p:nvSpPr>
          <p:cNvPr id="151" name="CustomShape 2"/>
          <p:cNvSpPr/>
          <p:nvPr/>
        </p:nvSpPr>
        <p:spPr>
          <a:xfrm>
            <a:off x="4286160" y="3857760"/>
            <a:ext cx="4643280" cy="1598040"/>
          </a:xfrm>
          <a:prstGeom prst="rect">
            <a:avLst/>
          </a:prstGeom>
        </p:spPr>
        <p:txBody>
          <a:bodyPr bIns="45000" lIns="90000" rIns="90000" tIns="45000"/>
          <a:p>
            <a:pPr algn="just">
              <a:lnSpc>
                <a:spcPct val="150000"/>
              </a:lnSpc>
            </a:pPr>
            <a:r>
              <a:rPr b="1" lang="ru-RU" sz="2200">
                <a:solidFill>
                  <a:srgbClr val="c00000"/>
                </a:solidFill>
                <a:latin typeface="Courier New"/>
              </a:rPr>
              <a:t>В этом же году у Марины и Сергея родилась дочь Ариадна (Аля).</a:t>
            </a:r>
            <a:endParaRPr/>
          </a:p>
        </p:txBody>
      </p:sp>
      <p:pic>
        <p:nvPicPr>
          <p:cNvPr descr="" id="152" name="Рисунок 4"/>
          <p:cNvPicPr/>
          <p:nvPr/>
        </p:nvPicPr>
        <p:blipFill>
          <a:blip r:embed="rId3"/>
          <a:stretch>
            <a:fillRect/>
          </a:stretch>
        </p:blipFill>
        <p:spPr>
          <a:xfrm>
            <a:off x="1214280" y="2571840"/>
            <a:ext cx="2857320" cy="3924720"/>
          </a:xfrm>
          <a:prstGeom prst="rect">
            <a:avLst/>
          </a:prstGeom>
          <a:ln w="190440">
            <a:solidFill>
              <a:srgbClr val="ffffff"/>
            </a:solidFill>
            <a:miter/>
          </a:ln>
        </p:spPr>
      </p:pic>
    </p:spTree>
  </p:cSld>
  <p:timing>
    <p:tnLst>
      <p:par>
        <p:cTn dur="indefinite" id="142" nodeType="tmRoot" restart="never">
          <p:childTnLst>
            <p:seq>
              <p:cTn dur="indefinite" id="143" nodeType="mainSeq">
                <p:childTnLst>
                  <p:par>
                    <p:cTn fill="hold" id="144">
                      <p:stCondLst>
                        <p:cond delay="indefinite"/>
                      </p:stCondLst>
                      <p:childTnLst>
                        <p:par>
                          <p:cTn fill="hold" id="145">
                            <p:stCondLst>
                              <p:cond delay="0"/>
                            </p:stCondLst>
                            <p:childTnLst>
                              <p:par>
                                <p:cTn fill="hold" id="146" nodeType="clickEffect" presetClass="entr" presetID="47">
                                  <p:stCondLst>
                                    <p:cond delay="0"/>
                                  </p:stCondLst>
                                  <p:childTnLst>
                                    <p:set>
                                      <p:cBhvr>
                                        <p:cTn dur="1" fill="hold" id="147">
                                          <p:stCondLst>
                                            <p:cond delay="0"/>
                                          </p:stCondLst>
                                        </p:cTn>
                                        <p:tgtEl>
                                          <p:spTgt spid="151"/>
                                        </p:tgtEl>
                                        <p:attrNameLst>
                                          <p:attrName>style.visibility</p:attrName>
                                        </p:attrNameLst>
                                      </p:cBhvr>
                                      <p:to>
                                        <p:strVal val="visible"/>
                                      </p:to>
                                    </p:set>
                                    <p:animEffect filter="fade" transition="in">
                                      <p:cBhvr additive="repl">
                                        <p:cTn dur="1000" fill="freeze" id="148"/>
                                        <p:tgtEl>
                                          <p:spTgt spid="151"/>
                                        </p:tgtEl>
                                      </p:cBhvr>
                                    </p:animEffect>
                                    <p:anim calcmode="lin" valueType="num">
                                      <p:cBhvr additive="repl">
                                        <p:cTn dur="1000" fill="hold" id="149"/>
                                        <p:tgtEl>
                                          <p:spTgt spid="151"/>
                                        </p:tgtEl>
                                        <p:attrNameLst>
                                          <p:attrName>ppt_x</p:attrName>
                                        </p:attrNameLst>
                                      </p:cBhvr>
                                      <p:tavLst>
                                        <p:tav tm="0">
                                          <p:val>
                                            <p:strVal val="#ppt_x"/>
                                          </p:val>
                                        </p:tav>
                                        <p:tav tm="100000">
                                          <p:val>
                                            <p:strVal val="#ppt_x"/>
                                          </p:val>
                                        </p:tav>
                                      </p:tavLst>
                                    </p:anim>
                                    <p:anim calcmode="lin" valueType="num">
                                      <p:cBhvr additive="repl">
                                        <p:cTn dur="1000" fill="hold" id="150"/>
                                        <p:tgtEl>
                                          <p:spTgt spid="151"/>
                                        </p:tgtEl>
                                        <p:attrNameLst>
                                          <p:attrName>ppt_y</p:attrName>
                                        </p:attrNameLst>
                                      </p:cBhvr>
                                      <p:tavLst>
                                        <p:tav tm="0">
                                          <p:val>
                                            <p:strVal val="#ppt_y-.1"/>
                                          </p:val>
                                        </p:tav>
                                        <p:tav tm="100000">
                                          <p:val>
                                            <p:strVal val="#ppt_y"/>
                                          </p:val>
                                        </p:tav>
                                      </p:tavLst>
                                    </p:anim>
                                  </p:childTnLst>
                                </p:cTn>
                              </p:par>
                            </p:childTnLst>
                          </p:cTn>
                        </p:par>
                      </p:childTnLst>
                    </p:cTn>
                  </p:par>
                  <p:par>
                    <p:cTn fill="hold" id="151">
                      <p:stCondLst>
                        <p:cond delay="indefinite"/>
                      </p:stCondLst>
                      <p:childTnLst>
                        <p:par>
                          <p:cTn fill="hold" id="152">
                            <p:stCondLst>
                              <p:cond delay="0"/>
                            </p:stCondLst>
                            <p:childTnLst>
                              <p:par>
                                <p:cTn fill="hold" id="153" nodeType="clickEffect" presetClass="entr" presetID="43">
                                  <p:stCondLst>
                                    <p:cond delay="0"/>
                                  </p:stCondLst>
                                  <p:childTnLst>
                                    <p:set>
                                      <p:cBhvr>
                                        <p:cTn dur="1" fill="hold" id="154">
                                          <p:stCondLst>
                                            <p:cond delay="0"/>
                                          </p:stCondLst>
                                        </p:cTn>
                                        <p:tgtEl>
                                          <p:spTgt spid="152"/>
                                        </p:tgtEl>
                                        <p:attrNameLst>
                                          <p:attrName>style.visibility</p:attrName>
                                        </p:attrNameLst>
                                      </p:cBhvr>
                                      <p:to>
                                        <p:strVal val="visible"/>
                                      </p:to>
                                    </p:set>
                                    <p:animEffect filter="fade" transition="in">
                                      <p:cBhvr additive="repl">
                                        <p:cTn dur="100" fill="freeze" id="155"/>
                                        <p:tgtEl>
                                          <p:spTgt spid="152"/>
                                        </p:tgtEl>
                                      </p:cBhvr>
                                    </p:animEffect>
                                    <p:anim calcmode="lin" valueType="num">
                                      <p:cBhvr additive="repl">
                                        <p:cTn dur="400" fill="hold" id="156"/>
                                        <p:tgtEl>
                                          <p:spTgt spid="152"/>
                                        </p:tgtEl>
                                        <p:attrNameLst>
                                          <p:attrName>ppt_x</p:attrName>
                                        </p:attrNameLst>
                                      </p:cBhvr>
                                      <p:tavLst>
                                        <p:tav tm="0">
                                          <p:val>
                                            <p:strVal val="#ppt_x"/>
                                          </p:val>
                                        </p:tav>
                                        <p:tav tm="100000">
                                          <p:val>
                                            <p:strVal val="#ppt_x"/>
                                          </p:val>
                                        </p:tav>
                                      </p:tavLst>
                                    </p:anim>
                                    <p:anim calcmode="lin" valueType="num">
                                      <p:cBhvr additive="repl">
                                        <p:cTn dur="400" fill="hold" id="157"/>
                                        <p:tgtEl>
                                          <p:spTgt spid="152"/>
                                        </p:tgtEl>
                                        <p:attrNameLst>
                                          <p:attrName>ppt_y</p:attrName>
                                        </p:attrNameLst>
                                      </p:cBhvr>
                                      <p:tavLst>
                                        <p:tav tm="0">
                                          <p:val>
                                            <p:strVal val="#ppt_y+0.31"/>
                                          </p:val>
                                        </p:tav>
                                        <p:tav tm="100000">
                                          <p:val>
                                            <p:strVal val="#ppt_y+0.31"/>
                                          </p:val>
                                        </p:tav>
                                      </p:tavLst>
                                    </p:anim>
                                    <p:anim calcmode="lin" valueType="num">
                                      <p:cBhvr additive="repl">
                                        <p:cTn dur="599" fill="hold" id="158">
                                          <p:stCondLst>
                                            <p:cond delay="400"/>
                                          </p:stCondLst>
                                        </p:cTn>
                                        <p:tgtEl>
                                          <p:spTgt spid="152"/>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599" fill="hold" id="159">
                                          <p:stCondLst>
                                            <p:cond delay="400"/>
                                          </p:stCondLst>
                                        </p:cTn>
                                        <p:tgtEl>
                                          <p:spTgt spid="152"/>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539640" y="333360"/>
            <a:ext cx="5184360" cy="6190920"/>
          </a:xfrm>
          <a:prstGeom prst="rect">
            <a:avLst/>
          </a:prstGeom>
        </p:spPr>
        <p:txBody>
          <a:bodyPr/>
          <a:p>
            <a:pPr>
              <a:lnSpc>
                <a:spcPct val="90000"/>
              </a:lnSpc>
              <a:buFont typeface="Arial"/>
              <a:buChar char="•"/>
            </a:pPr>
            <a:r>
              <a:rPr lang="ru-RU" sz="2800">
                <a:solidFill>
                  <a:srgbClr val="003399"/>
                </a:solidFill>
                <a:latin typeface="Georgia"/>
              </a:rPr>
              <a:t>В 1912 году у Марины Цветаевой родилась дочь Аля – Ариадна, названная в честь героини греческой легенды о минотавре. В 1917 году вторая дочь, Ирина. Цветаева с первых дней рождения дочерей вкладывала в них Поэзию, Музыку, Романтику, Природу и Любовь. Дети были частью Сережи, любимого мужа, счастье с которым сменилось тревогой за него.</a:t>
            </a:r>
            <a:endParaRPr/>
          </a:p>
        </p:txBody>
      </p:sp>
      <p:pic>
        <p:nvPicPr>
          <p:cNvPr descr="" id="154" name="Picture 5"/>
          <p:cNvPicPr/>
          <p:nvPr/>
        </p:nvPicPr>
        <p:blipFill>
          <a:blip r:embed="rId1"/>
          <a:stretch>
            <a:fillRect/>
          </a:stretch>
        </p:blipFill>
        <p:spPr>
          <a:xfrm>
            <a:off x="6227640" y="692280"/>
            <a:ext cx="2628720" cy="4463640"/>
          </a:xfrm>
          <a:prstGeom prst="rect">
            <a:avLst/>
          </a:prstGeom>
          <a:ln w="88920">
            <a:solidFill>
              <a:srgbClr val="ffffff"/>
            </a:solidFill>
            <a:miter/>
          </a:ln>
        </p:spPr>
      </p:pic>
    </p:spTree>
  </p:cSld>
  <p:transition spd="slow">
    <p:wipe dir="u"/>
  </p:transition>
  <p:timing>
    <p:tnLst>
      <p:par>
        <p:cTn dur="indefinite" id="160" nodeType="tmRoot" restart="never">
          <p:childTnLst>
            <p:seq>
              <p:cTn dur="indefinite" id="161" nodeType="mainSeq">
                <p:childTnLst>
                  <p:par>
                    <p:cTn fill="hold" id="162" nodeType="clickEffect">
                      <p:stCondLst>
                        <p:cond delay="indefinite"/>
                      </p:stCondLst>
                      <p:childTnLst>
                        <p:par>
                          <p:cTn fill="hold" id="163" nodeType="withEffect">
                            <p:stCondLst>
                              <p:cond delay="0"/>
                            </p:stCondLst>
                            <p:childTnLst>
                              <p:par>
                                <p:cTn fill="hold" id="164" nodeType="afterEffect" presetClass="entr" presetID="10">
                                  <p:stCondLst>
                                    <p:cond delay="0"/>
                                  </p:stCondLst>
                                  <p:childTnLst>
                                    <p:set>
                                      <p:cBhvr>
                                        <p:cTn dur="1" fill="hold" id="165">
                                          <p:stCondLst>
                                            <p:cond delay="0"/>
                                          </p:stCondLst>
                                        </p:cTn>
                                        <p:tgtEl>
                                          <p:spTgt spid="154"/>
                                        </p:tgtEl>
                                        <p:attrNameLst>
                                          <p:attrName>style.visibility</p:attrName>
                                        </p:attrNameLst>
                                      </p:cBhvr>
                                      <p:to>
                                        <p:strVal val="visible"/>
                                      </p:to>
                                    </p:set>
                                    <p:animEffect filter="fade" transition="in">
                                      <p:cBhvr additive="repl">
                                        <p:cTn dur="3000" fill="freeze" id="166"/>
                                        <p:tgtEl>
                                          <p:spTgt spid="1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55" name="CustomShape 1"/>
          <p:cNvSpPr/>
          <p:nvPr/>
        </p:nvSpPr>
        <p:spPr>
          <a:xfrm>
            <a:off x="357120" y="285840"/>
            <a:ext cx="4142880" cy="2558520"/>
          </a:xfrm>
          <a:prstGeom prst="rect">
            <a:avLst/>
          </a:prstGeom>
        </p:spPr>
        <p:txBody>
          <a:bodyPr bIns="45000" lIns="90000" rIns="90000" tIns="45000"/>
          <a:p>
            <a:pPr algn="just">
              <a:lnSpc>
                <a:spcPct val="150000"/>
              </a:lnSpc>
            </a:pPr>
            <a:r>
              <a:rPr b="1" lang="ru-RU">
                <a:solidFill>
                  <a:srgbClr val="c00000"/>
                </a:solidFill>
                <a:latin typeface="Courier New"/>
              </a:rPr>
              <a:t>В 1917 году Цветаева родила дочь Ирину, которая умерла от голода в приюте в Кунцево (тогда в Подмосковье) в возрасте 3-х лет.</a:t>
            </a:r>
            <a:endParaRPr/>
          </a:p>
        </p:txBody>
      </p:sp>
      <p:pic>
        <p:nvPicPr>
          <p:cNvPr descr="" id="156" name="Рисунок 2"/>
          <p:cNvPicPr/>
          <p:nvPr/>
        </p:nvPicPr>
        <p:blipFill>
          <a:blip r:embed="rId2"/>
          <a:stretch>
            <a:fillRect/>
          </a:stretch>
        </p:blipFill>
        <p:spPr>
          <a:xfrm>
            <a:off x="4786200" y="285840"/>
            <a:ext cx="4012200" cy="2642760"/>
          </a:xfrm>
          <a:prstGeom prst="rect">
            <a:avLst/>
          </a:prstGeom>
          <a:ln w="63360">
            <a:solidFill>
              <a:srgbClr val="333333"/>
            </a:solidFill>
            <a:round/>
          </a:ln>
        </p:spPr>
      </p:pic>
      <p:sp>
        <p:nvSpPr>
          <p:cNvPr id="157" name="CustomShape 2"/>
          <p:cNvSpPr/>
          <p:nvPr/>
        </p:nvSpPr>
        <p:spPr>
          <a:xfrm>
            <a:off x="4929120" y="3071880"/>
            <a:ext cx="3642840" cy="515880"/>
          </a:xfrm>
          <a:prstGeom prst="rect">
            <a:avLst/>
          </a:prstGeom>
          <a:solidFill>
            <a:srgbClr val="ffffff"/>
          </a:solidFill>
        </p:spPr>
        <p:txBody>
          <a:bodyPr bIns="45000" lIns="90000" rIns="90000" tIns="45000"/>
          <a:p>
            <a:r>
              <a:rPr b="1" i="1" lang="ru-RU" sz="1400">
                <a:solidFill>
                  <a:srgbClr val="808080"/>
                </a:solidFill>
                <a:latin typeface="Calibri"/>
              </a:rPr>
              <a:t>Ариадна (слева) и Ирина Эфрон. 1919 год</a:t>
            </a:r>
            <a:endParaRPr/>
          </a:p>
        </p:txBody>
      </p:sp>
      <p:sp>
        <p:nvSpPr>
          <p:cNvPr id="158" name="CustomShape 3"/>
          <p:cNvSpPr/>
          <p:nvPr/>
        </p:nvSpPr>
        <p:spPr>
          <a:xfrm>
            <a:off x="3714840" y="3429000"/>
            <a:ext cx="5428800" cy="2970720"/>
          </a:xfrm>
          <a:prstGeom prst="rect">
            <a:avLst/>
          </a:prstGeom>
        </p:spPr>
        <p:txBody>
          <a:bodyPr bIns="45000" lIns="90000" rIns="90000" tIns="45000"/>
          <a:p>
            <a:pPr algn="just">
              <a:lnSpc>
                <a:spcPct val="150000"/>
              </a:lnSpc>
            </a:pPr>
            <a:r>
              <a:rPr b="1" lang="ru-RU">
                <a:solidFill>
                  <a:srgbClr val="c00000"/>
                </a:solidFill>
                <a:latin typeface="Courier New"/>
              </a:rPr>
              <a:t>Годы Гражданской войны оказались для Цветаевой очень тяжелыми. Сергей Эфрон служил в рядах Белой армии. Марина жила в Москве, в Борисоглебском переулке. В эти годы появился цикл стихов «Лебединый стан», проникнутый сочувствием к белому движению.</a:t>
            </a:r>
            <a:endParaRPr/>
          </a:p>
        </p:txBody>
      </p:sp>
      <p:pic>
        <p:nvPicPr>
          <p:cNvPr descr="" id="159" name="Picture 7"/>
          <p:cNvPicPr/>
          <p:nvPr/>
        </p:nvPicPr>
        <p:blipFill>
          <a:blip r:embed="rId3"/>
          <a:stretch>
            <a:fillRect/>
          </a:stretch>
        </p:blipFill>
        <p:spPr>
          <a:xfrm>
            <a:off x="214200" y="3214800"/>
            <a:ext cx="3500280" cy="2052720"/>
          </a:xfrm>
          <a:prstGeom prst="rect">
            <a:avLst/>
          </a:prstGeom>
        </p:spPr>
      </p:pic>
      <p:sp>
        <p:nvSpPr>
          <p:cNvPr id="160" name="CustomShape 4"/>
          <p:cNvSpPr/>
          <p:nvPr/>
        </p:nvSpPr>
        <p:spPr>
          <a:xfrm>
            <a:off x="285840" y="5500800"/>
            <a:ext cx="3142800" cy="942120"/>
          </a:xfrm>
          <a:prstGeom prst="rect">
            <a:avLst/>
          </a:prstGeom>
          <a:solidFill>
            <a:srgbClr val="ffffff"/>
          </a:solidFill>
        </p:spPr>
        <p:txBody>
          <a:bodyPr bIns="45000" lIns="90000" rIns="90000" tIns="45000"/>
          <a:p>
            <a:pPr algn="ctr">
              <a:lnSpc>
                <a:spcPct val="100000"/>
              </a:lnSpc>
            </a:pPr>
            <a:r>
              <a:rPr b="1" i="1" lang="ru-RU" sz="1400">
                <a:solidFill>
                  <a:srgbClr val="808080"/>
                </a:solidFill>
                <a:latin typeface="Calibri"/>
              </a:rPr>
              <a:t>Дом в Борисоглебском переулке, 6, в котором жила М.Цветаева </a:t>
            </a:r>
            <a:endParaRPr/>
          </a:p>
          <a:p>
            <a:pPr algn="ctr">
              <a:lnSpc>
                <a:spcPct val="100000"/>
              </a:lnSpc>
            </a:pPr>
            <a:r>
              <a:rPr b="1" i="1" lang="ru-RU" sz="1400">
                <a:solidFill>
                  <a:srgbClr val="808080"/>
                </a:solidFill>
                <a:latin typeface="Calibri"/>
              </a:rPr>
              <a:t>с 1914 по 1922 год</a:t>
            </a:r>
            <a:endParaRPr/>
          </a:p>
        </p:txBody>
      </p:sp>
    </p:spTree>
  </p:cSld>
  <p:timing>
    <p:tnLst>
      <p:par>
        <p:cTn dur="indefinite" id="167" nodeType="tmRoot" restart="never">
          <p:childTnLst>
            <p:seq>
              <p:cTn dur="indefinite" id="168" nodeType="mainSeq">
                <p:childTnLst>
                  <p:par>
                    <p:cTn fill="hold" id="169">
                      <p:stCondLst>
                        <p:cond delay="indefinite"/>
                      </p:stCondLst>
                      <p:childTnLst>
                        <p:par>
                          <p:cTn fill="hold" id="170">
                            <p:stCondLst>
                              <p:cond delay="0"/>
                            </p:stCondLst>
                            <p:childTnLst>
                              <p:par>
                                <p:cTn fill="hold" id="171" nodeType="clickEffect" presetClass="entr" presetID="47">
                                  <p:stCondLst>
                                    <p:cond delay="0"/>
                                  </p:stCondLst>
                                  <p:childTnLst>
                                    <p:set>
                                      <p:cBhvr>
                                        <p:cTn dur="1" fill="hold" id="172">
                                          <p:stCondLst>
                                            <p:cond delay="0"/>
                                          </p:stCondLst>
                                        </p:cTn>
                                        <p:tgtEl>
                                          <p:spTgt spid="158"/>
                                        </p:tgtEl>
                                        <p:attrNameLst>
                                          <p:attrName>style.visibility</p:attrName>
                                        </p:attrNameLst>
                                      </p:cBhvr>
                                      <p:to>
                                        <p:strVal val="visible"/>
                                      </p:to>
                                    </p:set>
                                    <p:animEffect filter="fade" transition="in">
                                      <p:cBhvr additive="repl">
                                        <p:cTn dur="1000" fill="freeze" id="173"/>
                                        <p:tgtEl>
                                          <p:spTgt spid="158"/>
                                        </p:tgtEl>
                                      </p:cBhvr>
                                    </p:animEffect>
                                    <p:anim calcmode="lin" valueType="num">
                                      <p:cBhvr additive="repl">
                                        <p:cTn dur="1000" fill="hold" id="174"/>
                                        <p:tgtEl>
                                          <p:spTgt spid="158"/>
                                        </p:tgtEl>
                                        <p:attrNameLst>
                                          <p:attrName>ppt_x</p:attrName>
                                        </p:attrNameLst>
                                      </p:cBhvr>
                                      <p:tavLst>
                                        <p:tav tm="0">
                                          <p:val>
                                            <p:strVal val="#ppt_x"/>
                                          </p:val>
                                        </p:tav>
                                        <p:tav tm="100000">
                                          <p:val>
                                            <p:strVal val="#ppt_x"/>
                                          </p:val>
                                        </p:tav>
                                      </p:tavLst>
                                    </p:anim>
                                    <p:anim calcmode="lin" valueType="num">
                                      <p:cBhvr additive="repl">
                                        <p:cTn dur="1000" fill="hold" id="175"/>
                                        <p:tgtEl>
                                          <p:spTgt spid="158"/>
                                        </p:tgtEl>
                                        <p:attrNameLst>
                                          <p:attrName>ppt_y</p:attrName>
                                        </p:attrNameLst>
                                      </p:cBhvr>
                                      <p:tavLst>
                                        <p:tav tm="0">
                                          <p:val>
                                            <p:strVal val="#ppt_y-.1"/>
                                          </p:val>
                                        </p:tav>
                                        <p:tav tm="100000">
                                          <p:val>
                                            <p:strVal val="#ppt_y"/>
                                          </p:val>
                                        </p:tav>
                                      </p:tavLst>
                                    </p:anim>
                                  </p:childTnLst>
                                </p:cTn>
                              </p:par>
                            </p:childTnLst>
                          </p:cTn>
                        </p:par>
                      </p:childTnLst>
                    </p:cTn>
                  </p:par>
                  <p:par>
                    <p:cTn fill="hold" id="176">
                      <p:stCondLst>
                        <p:cond delay="indefinite"/>
                      </p:stCondLst>
                      <p:childTnLst>
                        <p:par>
                          <p:cTn fill="hold" id="177">
                            <p:stCondLst>
                              <p:cond delay="0"/>
                            </p:stCondLst>
                            <p:childTnLst>
                              <p:par>
                                <p:cTn fill="hold" id="178" nodeType="clickEffect" presetClass="entr" presetID="16" presetSubtype="26">
                                  <p:stCondLst>
                                    <p:cond delay="0"/>
                                  </p:stCondLst>
                                  <p:childTnLst>
                                    <p:set>
                                      <p:cBhvr>
                                        <p:cTn dur="1" fill="hold" id="179">
                                          <p:stCondLst>
                                            <p:cond delay="0"/>
                                          </p:stCondLst>
                                        </p:cTn>
                                        <p:tgtEl>
                                          <p:spTgt spid="-1"/>
                                        </p:tgtEl>
                                        <p:attrNameLst>
                                          <p:attrName>style.visibility</p:attrName>
                                        </p:attrNameLst>
                                      </p:cBhvr>
                                      <p:to>
                                        <p:strVal val="visible"/>
                                      </p:to>
                                    </p:set>
                                    <p:animEffect filter="barn(inHorizontal)" transition="out">
                                      <p:cBhvr additive="repl">
                                        <p:cTn dur="2000" fill="freeze" id="18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2340000" y="274680"/>
            <a:ext cx="6498720" cy="1142640"/>
          </a:xfrm>
          <a:prstGeom prst="rect">
            <a:avLst/>
          </a:prstGeom>
        </p:spPr>
        <p:txBody>
          <a:bodyPr anchor="ctr"/>
          <a:p>
            <a:pPr algn="ctr">
              <a:lnSpc>
                <a:spcPct val="100000"/>
              </a:lnSpc>
            </a:pPr>
            <a:r>
              <a:rPr b="1" lang="ru-RU" sz="4400">
                <a:solidFill>
                  <a:srgbClr val="c0504d"/>
                </a:solidFill>
                <a:latin typeface="Georgia"/>
              </a:rPr>
              <a:t>Эмиграция</a:t>
            </a:r>
            <a:endParaRPr/>
          </a:p>
        </p:txBody>
      </p:sp>
      <p:sp>
        <p:nvSpPr>
          <p:cNvPr id="162" name="TextShape 2"/>
          <p:cNvSpPr txBox="1"/>
          <p:nvPr/>
        </p:nvSpPr>
        <p:spPr>
          <a:xfrm>
            <a:off x="3168000" y="1224000"/>
            <a:ext cx="5779800" cy="3311280"/>
          </a:xfrm>
          <a:prstGeom prst="rect">
            <a:avLst/>
          </a:prstGeom>
        </p:spPr>
        <p:txBody>
          <a:bodyPr/>
          <a:p>
            <a:pPr>
              <a:lnSpc>
                <a:spcPct val="80000"/>
              </a:lnSpc>
              <a:buFont typeface="Arial"/>
              <a:buChar char="•"/>
            </a:pPr>
            <a:r>
              <a:rPr lang="ru-RU" sz="2400">
                <a:solidFill>
                  <a:srgbClr val="003399"/>
                </a:solidFill>
                <a:latin typeface="Georgia"/>
              </a:rPr>
              <a:t>В 1921 году узнала, что ее муж жив — она получила от него первую весть.</a:t>
            </a:r>
            <a:endParaRPr/>
          </a:p>
          <a:p>
            <a:pPr>
              <a:lnSpc>
                <a:spcPct val="80000"/>
              </a:lnSpc>
              <a:buFont typeface="Arial"/>
              <a:buChar char="•"/>
            </a:pPr>
            <a:r>
              <a:rPr lang="ru-RU" sz="2400">
                <a:solidFill>
                  <a:srgbClr val="003399"/>
                </a:solidFill>
                <a:latin typeface="Georgia"/>
              </a:rPr>
              <a:t>На этом заканчивается первая часть горькой и невероятной судьбы Марины Цветаевой. И начинается вторая — после России.</a:t>
            </a:r>
            <a:endParaRPr/>
          </a:p>
          <a:p>
            <a:pPr>
              <a:lnSpc>
                <a:spcPct val="80000"/>
              </a:lnSpc>
              <a:buFont typeface="Arial"/>
              <a:buChar char="•"/>
            </a:pPr>
            <a:r>
              <a:rPr lang="ru-RU" sz="2400">
                <a:solidFill>
                  <a:srgbClr val="003399"/>
                </a:solidFill>
                <a:latin typeface="Georgia"/>
              </a:rPr>
              <a:t>В понедельник, ярким днем 15 мая 1922 года Марина Цветаева с Алей сошли на вокзале в Берлине.</a:t>
            </a:r>
            <a:endParaRPr/>
          </a:p>
        </p:txBody>
      </p:sp>
      <p:sp>
        <p:nvSpPr>
          <p:cNvPr id="163" name="CustomShape 3"/>
          <p:cNvSpPr/>
          <p:nvPr/>
        </p:nvSpPr>
        <p:spPr>
          <a:xfrm>
            <a:off x="468360" y="4320000"/>
            <a:ext cx="8435520" cy="5147280"/>
          </a:xfrm>
          <a:prstGeom prst="rect">
            <a:avLst/>
          </a:prstGeom>
        </p:spPr>
        <p:txBody>
          <a:bodyPr bIns="45000" lIns="90000" rIns="90000" tIns="45000"/>
          <a:p>
            <a:pPr>
              <a:lnSpc>
                <a:spcPct val="80000"/>
              </a:lnSpc>
              <a:buFont typeface="Arial"/>
              <a:buChar char="•"/>
            </a:pPr>
            <a:r>
              <a:rPr lang="ru-RU" sz="2400">
                <a:solidFill>
                  <a:srgbClr val="003399"/>
                </a:solidFill>
                <a:latin typeface="Georgia"/>
              </a:rPr>
              <a:t>А в июле после долгой разлуки она увидела, наконец, мужа. Как долго стояли они оба, обнявшись, как стали вытирать друг другу мокрые от слез щеки. Именно этот летний день предопределил другую разлуку, долгую, 17-летнюю разлуку с Россией. </a:t>
            </a:r>
            <a:endParaRPr/>
          </a:p>
        </p:txBody>
      </p:sp>
      <p:sp>
        <p:nvSpPr>
          <p:cNvPr id="164" name="CustomShape 4"/>
          <p:cNvSpPr/>
          <p:nvPr/>
        </p:nvSpPr>
        <p:spPr>
          <a:xfrm>
            <a:off x="144360" y="4149720"/>
            <a:ext cx="3131640" cy="639000"/>
          </a:xfrm>
          <a:prstGeom prst="rect">
            <a:avLst/>
          </a:prstGeom>
        </p:spPr>
        <p:txBody>
          <a:bodyPr bIns="45000" lIns="90000" rIns="90000" tIns="45000"/>
          <a:p>
            <a:pPr algn="ctr">
              <a:lnSpc>
                <a:spcPct val="100000"/>
              </a:lnSpc>
            </a:pPr>
            <a:r>
              <a:rPr lang="ru-RU">
                <a:solidFill>
                  <a:srgbClr val="990000"/>
                </a:solidFill>
                <a:latin typeface="Arial"/>
              </a:rPr>
              <a:t>Цветаева с дочерью Ариадной</a:t>
            </a:r>
            <a:endParaRPr/>
          </a:p>
        </p:txBody>
      </p:sp>
      <p:pic>
        <p:nvPicPr>
          <p:cNvPr descr="" id="165" name="Picture 9"/>
          <p:cNvPicPr/>
          <p:nvPr/>
        </p:nvPicPr>
        <p:blipFill>
          <a:blip r:embed="rId1"/>
          <a:stretch>
            <a:fillRect/>
          </a:stretch>
        </p:blipFill>
        <p:spPr>
          <a:xfrm>
            <a:off x="376200" y="260280"/>
            <a:ext cx="2466720" cy="3793680"/>
          </a:xfrm>
          <a:prstGeom prst="rect">
            <a:avLst/>
          </a:prstGeom>
        </p:spPr>
      </p:pic>
    </p:spTree>
  </p:cSld>
  <p:transition spd="slow">
    <p:wipe dir="u"/>
  </p:transition>
  <p:timing>
    <p:tnLst>
      <p:par>
        <p:cTn dur="indefinite" id="181" nodeType="tmRoot" restart="never">
          <p:childTnLst>
            <p:seq>
              <p:cTn id="182"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66" name="CustomShape 1"/>
          <p:cNvSpPr/>
          <p:nvPr/>
        </p:nvSpPr>
        <p:spPr>
          <a:xfrm>
            <a:off x="285840" y="428760"/>
            <a:ext cx="8572320" cy="2832840"/>
          </a:xfrm>
          <a:prstGeom prst="rect">
            <a:avLst/>
          </a:prstGeom>
        </p:spPr>
        <p:txBody>
          <a:bodyPr bIns="45000" lIns="90000" rIns="90000" tIns="45000"/>
          <a:p>
            <a:pPr algn="just">
              <a:lnSpc>
                <a:spcPct val="150000"/>
              </a:lnSpc>
            </a:pPr>
            <a:r>
              <a:rPr b="1" lang="ru-RU" sz="2000">
                <a:solidFill>
                  <a:srgbClr val="002060"/>
                </a:solidFill>
                <a:latin typeface="Arial Unicode MS"/>
                <a:ea typeface="Arial Unicode MS"/>
              </a:rPr>
              <a:t>В мае 1922 года Цветаевой с дочерью Ариадной разрешили уехать за границу — к мужу, который, пережив разгром Деникина, будучи белым офицером, теперь стал студентом Пражского университета. Сначала Цветаева с дочерью недолго жила в Берлине, затем три года в предместьях Праги.</a:t>
            </a:r>
            <a:endParaRPr/>
          </a:p>
        </p:txBody>
      </p:sp>
      <p:pic>
        <p:nvPicPr>
          <p:cNvPr descr="" id="167" name="Рисунок 3"/>
          <p:cNvPicPr/>
          <p:nvPr/>
        </p:nvPicPr>
        <p:blipFill>
          <a:blip r:embed="rId2"/>
          <a:stretch>
            <a:fillRect/>
          </a:stretch>
        </p:blipFill>
        <p:spPr>
          <a:xfrm>
            <a:off x="6286680" y="2428920"/>
            <a:ext cx="2538000" cy="3965760"/>
          </a:xfrm>
          <a:prstGeom prst="rect">
            <a:avLst/>
          </a:prstGeom>
          <a:ln w="76320">
            <a:solidFill>
              <a:srgbClr val="eaeaea"/>
            </a:solidFill>
            <a:miter/>
          </a:ln>
        </p:spPr>
      </p:pic>
      <p:sp>
        <p:nvSpPr>
          <p:cNvPr id="168" name="CustomShape 2"/>
          <p:cNvSpPr/>
          <p:nvPr/>
        </p:nvSpPr>
        <p:spPr>
          <a:xfrm>
            <a:off x="5777280" y="6357960"/>
            <a:ext cx="3502080" cy="303480"/>
          </a:xfrm>
          <a:prstGeom prst="rect">
            <a:avLst/>
          </a:prstGeom>
          <a:solidFill>
            <a:srgbClr val="ffffff"/>
          </a:solidFill>
        </p:spPr>
        <p:txBody>
          <a:bodyPr bIns="45000" lIns="90000" rIns="90000" tIns="45000" wrap="none"/>
          <a:p>
            <a:pPr algn="r">
              <a:lnSpc>
                <a:spcPct val="100000"/>
              </a:lnSpc>
            </a:pPr>
            <a:r>
              <a:rPr b="1" i="1" lang="ru-RU" sz="1400">
                <a:solidFill>
                  <a:srgbClr val="808080"/>
                </a:solidFill>
                <a:latin typeface="Calibri"/>
              </a:rPr>
              <a:t>Марина Цветаева в 1924-м году</a:t>
            </a:r>
            <a:endParaRPr/>
          </a:p>
        </p:txBody>
      </p:sp>
      <p:sp>
        <p:nvSpPr>
          <p:cNvPr id="169" name="CustomShape 3"/>
          <p:cNvSpPr/>
          <p:nvPr/>
        </p:nvSpPr>
        <p:spPr>
          <a:xfrm>
            <a:off x="571320" y="3143160"/>
            <a:ext cx="5214600" cy="3136320"/>
          </a:xfrm>
          <a:prstGeom prst="rect">
            <a:avLst/>
          </a:prstGeom>
          <a:solidFill>
            <a:srgbClr val="ffffff"/>
          </a:solidFill>
        </p:spPr>
        <p:txBody>
          <a:bodyPr bIns="45000" lIns="90000" rIns="90000" tIns="45000"/>
          <a:p>
            <a:pPr>
              <a:lnSpc>
                <a:spcPct val="125000"/>
              </a:lnSpc>
            </a:pPr>
            <a:r>
              <a:rPr b="1" lang="ru-RU">
                <a:solidFill>
                  <a:srgbClr val="7030a0"/>
                </a:solidFill>
                <a:latin typeface="Segoe Script"/>
              </a:rPr>
              <a:t>Тоска по родине! Давно</a:t>
            </a:r>
            <a:endParaRPr/>
          </a:p>
          <a:p>
            <a:pPr>
              <a:lnSpc>
                <a:spcPct val="125000"/>
              </a:lnSpc>
            </a:pPr>
            <a:r>
              <a:rPr b="1" lang="ru-RU">
                <a:solidFill>
                  <a:srgbClr val="7030a0"/>
                </a:solidFill>
                <a:latin typeface="Segoe Script"/>
              </a:rPr>
              <a:t>Разоблаченная морока!</a:t>
            </a:r>
            <a:endParaRPr/>
          </a:p>
          <a:p>
            <a:pPr>
              <a:lnSpc>
                <a:spcPct val="125000"/>
              </a:lnSpc>
            </a:pPr>
            <a:r>
              <a:rPr b="1" lang="ru-RU">
                <a:solidFill>
                  <a:srgbClr val="7030a0"/>
                </a:solidFill>
                <a:latin typeface="Segoe Script"/>
              </a:rPr>
              <a:t>Мне совершенно всё равно –</a:t>
            </a:r>
            <a:endParaRPr/>
          </a:p>
          <a:p>
            <a:pPr>
              <a:lnSpc>
                <a:spcPct val="125000"/>
              </a:lnSpc>
            </a:pPr>
            <a:r>
              <a:rPr b="1" lang="ru-RU">
                <a:solidFill>
                  <a:srgbClr val="7030a0"/>
                </a:solidFill>
                <a:latin typeface="Segoe Script"/>
              </a:rPr>
              <a:t>Где совершенно одинокой</a:t>
            </a:r>
            <a:endParaRPr/>
          </a:p>
          <a:p>
            <a:pPr>
              <a:lnSpc>
                <a:spcPct val="125000"/>
              </a:lnSpc>
            </a:pPr>
            <a:r>
              <a:rPr b="1" lang="ru-RU">
                <a:solidFill>
                  <a:srgbClr val="7030a0"/>
                </a:solidFill>
                <a:latin typeface="Segoe Script"/>
              </a:rPr>
              <a:t>Быть, по каким камням домой</a:t>
            </a:r>
            <a:endParaRPr/>
          </a:p>
          <a:p>
            <a:pPr>
              <a:lnSpc>
                <a:spcPct val="125000"/>
              </a:lnSpc>
            </a:pPr>
            <a:r>
              <a:rPr b="1" lang="ru-RU">
                <a:solidFill>
                  <a:srgbClr val="7030a0"/>
                </a:solidFill>
                <a:latin typeface="Segoe Script"/>
              </a:rPr>
              <a:t>Брести с кошелкою базарной</a:t>
            </a:r>
            <a:endParaRPr/>
          </a:p>
          <a:p>
            <a:pPr>
              <a:lnSpc>
                <a:spcPct val="125000"/>
              </a:lnSpc>
            </a:pPr>
            <a:r>
              <a:rPr b="1" lang="ru-RU">
                <a:solidFill>
                  <a:srgbClr val="7030a0"/>
                </a:solidFill>
                <a:latin typeface="Segoe Script"/>
              </a:rPr>
              <a:t>В дом, и не знающий, что – мой, Как госпиталь или казарма…</a:t>
            </a:r>
            <a:endParaRPr/>
          </a:p>
          <a:p>
            <a:pPr algn="r">
              <a:lnSpc>
                <a:spcPct val="125000"/>
              </a:lnSpc>
            </a:pPr>
            <a:r>
              <a:rPr b="1" lang="ru-RU" sz="1600">
                <a:solidFill>
                  <a:srgbClr val="7030a0"/>
                </a:solidFill>
                <a:latin typeface="Segoe Script"/>
              </a:rPr>
              <a:t>1934 г.</a:t>
            </a:r>
            <a:endParaRPr/>
          </a:p>
        </p:txBody>
      </p:sp>
      <p:pic>
        <p:nvPicPr>
          <p:cNvPr descr="" id="170" name="Рисунок 7"/>
          <p:cNvPicPr/>
          <p:nvPr/>
        </p:nvPicPr>
        <p:blipFill>
          <a:blip r:embed="rId3"/>
          <a:stretch>
            <a:fillRect/>
          </a:stretch>
        </p:blipFill>
        <p:spPr>
          <a:xfrm>
            <a:off x="4286160" y="3286080"/>
            <a:ext cx="1409400" cy="761760"/>
          </a:xfrm>
          <a:prstGeom prst="rect">
            <a:avLst/>
          </a:prstGeom>
        </p:spPr>
      </p:pic>
    </p:spTree>
  </p:cSld>
  <p:timing>
    <p:tnLst>
      <p:par>
        <p:cTn dur="indefinite" id="183" nodeType="tmRoot" restart="never">
          <p:childTnLst>
            <p:seq>
              <p:cTn dur="indefinite" id="184" nodeType="mainSeq">
                <p:childTnLst>
                  <p:par>
                    <p:cTn fill="hold" id="185">
                      <p:stCondLst>
                        <p:cond delay="indefinite"/>
                      </p:stCondLst>
                      <p:childTnLst>
                        <p:par>
                          <p:cTn fill="hold" id="186">
                            <p:stCondLst>
                              <p:cond delay="0"/>
                            </p:stCondLst>
                            <p:childTnLst>
                              <p:par>
                                <p:cTn fill="hold" id="187" nodeType="clickEffect" presetClass="entr" presetID="9">
                                  <p:stCondLst>
                                    <p:cond delay="0"/>
                                  </p:stCondLst>
                                  <p:childTnLst>
                                    <p:set>
                                      <p:cBhvr>
                                        <p:cTn dur="1" fill="hold" id="188">
                                          <p:stCondLst>
                                            <p:cond delay="0"/>
                                          </p:stCondLst>
                                        </p:cTn>
                                        <p:tgtEl>
                                          <p:spTgt spid="169"/>
                                        </p:tgtEl>
                                        <p:attrNameLst>
                                          <p:attrName>style.visibility</p:attrName>
                                        </p:attrNameLst>
                                      </p:cBhvr>
                                      <p:to>
                                        <p:strVal val="visible"/>
                                      </p:to>
                                    </p:set>
                                    <p:animEffect filter="dissolve" transition="in">
                                      <p:cBhvr additive="repl">
                                        <p:cTn dur="2000" fill="freeze" id="189"/>
                                        <p:tgtEl>
                                          <p:spTgt spid="169"/>
                                        </p:tgtEl>
                                      </p:cBhvr>
                                    </p:animEffect>
                                  </p:childTnLst>
                                </p:cTn>
                              </p:par>
                              <p:par>
                                <p:cTn fill="hold" id="190" nodeType="withEffect" presetClass="entr" presetID="1">
                                  <p:stCondLst>
                                    <p:cond delay="0"/>
                                  </p:stCondLst>
                                  <p:childTnLst>
                                    <p:set>
                                      <p:cBhvr>
                                        <p:cTn dur="1" fill="hold" id="191">
                                          <p:stCondLst>
                                            <p:cond delay="0"/>
                                          </p:stCondLst>
                                        </p:cTn>
                                        <p:tgtEl>
                                          <p:spTgt spid="17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71" name="CustomShape 1"/>
          <p:cNvSpPr/>
          <p:nvPr/>
        </p:nvSpPr>
        <p:spPr>
          <a:xfrm>
            <a:off x="285840" y="857160"/>
            <a:ext cx="4142880" cy="1918440"/>
          </a:xfrm>
          <a:prstGeom prst="rect">
            <a:avLst/>
          </a:prstGeom>
        </p:spPr>
        <p:txBody>
          <a:bodyPr bIns="45000" lIns="90000" rIns="90000" tIns="45000"/>
          <a:p>
            <a:pPr algn="just">
              <a:lnSpc>
                <a:spcPct val="150000"/>
              </a:lnSpc>
            </a:pPr>
            <a:r>
              <a:rPr b="1" lang="ru-RU" sz="2000">
                <a:solidFill>
                  <a:srgbClr val="7030a0"/>
                </a:solidFill>
                <a:latin typeface="Century Gothic"/>
                <a:ea typeface="Arial Unicode MS"/>
              </a:rPr>
              <a:t>В 1925 году после рождения сына Георгия семья перебралась в Париж.</a:t>
            </a:r>
            <a:endParaRPr/>
          </a:p>
        </p:txBody>
      </p:sp>
      <p:pic>
        <p:nvPicPr>
          <p:cNvPr descr="" id="172" name="Рисунок 2"/>
          <p:cNvPicPr/>
          <p:nvPr/>
        </p:nvPicPr>
        <p:blipFill>
          <a:blip r:embed="rId2"/>
          <a:stretch>
            <a:fillRect/>
          </a:stretch>
        </p:blipFill>
        <p:spPr>
          <a:xfrm>
            <a:off x="4786200" y="214200"/>
            <a:ext cx="4142880" cy="2761920"/>
          </a:xfrm>
          <a:prstGeom prst="rect">
            <a:avLst/>
          </a:prstGeom>
        </p:spPr>
      </p:pic>
      <p:sp>
        <p:nvSpPr>
          <p:cNvPr id="173" name="CustomShape 2"/>
          <p:cNvSpPr/>
          <p:nvPr/>
        </p:nvSpPr>
        <p:spPr>
          <a:xfrm>
            <a:off x="4929120" y="3074040"/>
            <a:ext cx="3928680" cy="518400"/>
          </a:xfrm>
          <a:prstGeom prst="rect">
            <a:avLst/>
          </a:prstGeom>
          <a:solidFill>
            <a:srgbClr val="ffffff"/>
          </a:solidFill>
        </p:spPr>
        <p:txBody>
          <a:bodyPr anchor="ctr"/>
          <a:p>
            <a:pPr algn="ctr">
              <a:lnSpc>
                <a:spcPct val="100000"/>
              </a:lnSpc>
            </a:pPr>
            <a:r>
              <a:rPr b="1" i="1" lang="ru-RU" sz="1400">
                <a:solidFill>
                  <a:srgbClr val="808080"/>
                </a:solidFill>
                <a:latin typeface="Arial"/>
                <a:ea typeface="Times New Roman"/>
              </a:rPr>
              <a:t>Мур (Георгий Сергеевич Эфрон), </a:t>
            </a:r>
            <a:endParaRPr/>
          </a:p>
          <a:p>
            <a:pPr algn="ctr">
              <a:lnSpc>
                <a:spcPct val="100000"/>
              </a:lnSpc>
            </a:pPr>
            <a:r>
              <a:rPr b="1" i="1" lang="ru-RU" sz="1400">
                <a:solidFill>
                  <a:srgbClr val="808080"/>
                </a:solidFill>
                <a:latin typeface="Arial"/>
                <a:ea typeface="Times New Roman"/>
              </a:rPr>
              <a:t>сын Марины Цветаевой . Париж, 1930-е.</a:t>
            </a:r>
            <a:endParaRPr/>
          </a:p>
        </p:txBody>
      </p:sp>
      <p:sp>
        <p:nvSpPr>
          <p:cNvPr id="174" name="CustomShape 3"/>
          <p:cNvSpPr/>
          <p:nvPr/>
        </p:nvSpPr>
        <p:spPr>
          <a:xfrm>
            <a:off x="4857840" y="6143760"/>
            <a:ext cx="3857400" cy="515880"/>
          </a:xfrm>
          <a:prstGeom prst="rect">
            <a:avLst/>
          </a:prstGeom>
          <a:solidFill>
            <a:srgbClr val="ffffff"/>
          </a:solidFill>
        </p:spPr>
        <p:txBody>
          <a:bodyPr bIns="45000" lIns="90000" rIns="90000" tIns="45000"/>
          <a:p>
            <a:pPr algn="r">
              <a:lnSpc>
                <a:spcPct val="100000"/>
              </a:lnSpc>
            </a:pPr>
            <a:r>
              <a:rPr b="1" i="1" lang="ru-RU" sz="1400">
                <a:solidFill>
                  <a:srgbClr val="808080"/>
                </a:solidFill>
                <a:latin typeface="Calibri"/>
              </a:rPr>
              <a:t>М.И. Цветаева с мужем и детьми, 1925 г.</a:t>
            </a:r>
            <a:endParaRPr/>
          </a:p>
        </p:txBody>
      </p:sp>
      <p:pic>
        <p:nvPicPr>
          <p:cNvPr descr="" id="175" name="Рисунок 7"/>
          <p:cNvPicPr/>
          <p:nvPr/>
        </p:nvPicPr>
        <p:blipFill>
          <a:blip r:embed="rId3"/>
          <a:stretch>
            <a:fillRect/>
          </a:stretch>
        </p:blipFill>
        <p:spPr>
          <a:xfrm>
            <a:off x="357120" y="3500280"/>
            <a:ext cx="4740120" cy="2890440"/>
          </a:xfrm>
          <a:prstGeom prst="rect">
            <a:avLst/>
          </a:prstGeom>
        </p:spPr>
      </p:pic>
      <p:pic>
        <p:nvPicPr>
          <p:cNvPr descr="" id="176" name="Рисунок 10"/>
          <p:cNvPicPr/>
          <p:nvPr/>
        </p:nvPicPr>
        <p:blipFill>
          <a:blip r:embed="rId4"/>
          <a:stretch>
            <a:fillRect/>
          </a:stretch>
        </p:blipFill>
        <p:spPr>
          <a:xfrm>
            <a:off x="6643440" y="4500720"/>
            <a:ext cx="1643400" cy="968760"/>
          </a:xfrm>
          <a:prstGeom prst="rect">
            <a:avLst/>
          </a:prstGeom>
        </p:spPr>
      </p:pic>
    </p:spTree>
  </p:cSld>
  <p:timing>
    <p:tnLst>
      <p:par>
        <p:cTn dur="indefinite" id="192" nodeType="tmRoot" restart="never">
          <p:childTnLst>
            <p:seq>
              <p:cTn dur="indefinite" id="193" nodeType="mainSeq">
                <p:childTnLst>
                  <p:par>
                    <p:cTn fill="hold" id="194">
                      <p:stCondLst>
                        <p:cond delay="indefinite"/>
                      </p:stCondLst>
                      <p:childTnLst>
                        <p:par>
                          <p:cTn fill="hold" id="195">
                            <p:stCondLst>
                              <p:cond delay="0"/>
                            </p:stCondLst>
                            <p:childTnLst>
                              <p:par>
                                <p:cTn fill="hold" id="196" nodeType="clickEffect" presetClass="entr" presetID="20">
                                  <p:stCondLst>
                                    <p:cond delay="0"/>
                                  </p:stCondLst>
                                  <p:childTnLst>
                                    <p:set>
                                      <p:cBhvr>
                                        <p:cTn dur="1" fill="hold" id="197">
                                          <p:stCondLst>
                                            <p:cond delay="0"/>
                                          </p:stCondLst>
                                        </p:cTn>
                                        <p:tgtEl>
                                          <p:spTgt spid="-1"/>
                                        </p:tgtEl>
                                        <p:attrNameLst>
                                          <p:attrName>style.visibility</p:attrName>
                                        </p:attrNameLst>
                                      </p:cBhvr>
                                      <p:to>
                                        <p:strVal val="visible"/>
                                      </p:to>
                                    </p:set>
                                    <p:animEffect filter="wedge" transition="in">
                                      <p:cBhvr additive="repl">
                                        <p:cTn dur="2000" fill="freeze" id="198"/>
                                        <p:tgtEl>
                                          <p:spTgt spid="-1"/>
                                        </p:tgtEl>
                                      </p:cBhvr>
                                    </p:animEffect>
                                  </p:childTnLst>
                                </p:cTn>
                              </p:par>
                              <p:par>
                                <p:cTn fill="hold" id="199" nodeType="withEffect" presetClass="entr" presetID="1">
                                  <p:stCondLst>
                                    <p:cond delay="0"/>
                                  </p:stCondLst>
                                  <p:childTnLst>
                                    <p:set>
                                      <p:cBhvr>
                                        <p:cTn dur="1" fill="hold" id="200">
                                          <p:stCondLst>
                                            <p:cond delay="0"/>
                                          </p:stCondLst>
                                        </p:cTn>
                                        <p:tgtEl>
                                          <p:spTgt spid="176"/>
                                        </p:tgtEl>
                                        <p:attrNameLst>
                                          <p:attrName>style.visibility</p:attrName>
                                        </p:attrNameLst>
                                      </p:cBhvr>
                                      <p:to>
                                        <p:strVal val="visible"/>
                                      </p:to>
                                    </p:set>
                                  </p:childTnLst>
                                </p:cTn>
                              </p:par>
                            </p:childTnLst>
                          </p:cTn>
                        </p:par>
                      </p:childTnLst>
                    </p:cTn>
                  </p:par>
                  <p:par>
                    <p:cTn fill="hold" id="201">
                      <p:stCondLst>
                        <p:cond delay="indefinite"/>
                      </p:stCondLst>
                      <p:childTnLst>
                        <p:par>
                          <p:cTn fill="hold" id="202">
                            <p:stCondLst>
                              <p:cond delay="0"/>
                            </p:stCondLst>
                            <p:childTnLst>
                              <p:par>
                                <p:cTn fill="hold" id="203" nodeType="clickEffect" presetClass="entr" presetID="14" presetSubtype="10">
                                  <p:stCondLst>
                                    <p:cond delay="0"/>
                                  </p:stCondLst>
                                  <p:childTnLst>
                                    <p:set>
                                      <p:cBhvr>
                                        <p:cTn dur="1" fill="hold" id="204">
                                          <p:stCondLst>
                                            <p:cond delay="0"/>
                                          </p:stCondLst>
                                        </p:cTn>
                                        <p:tgtEl>
                                          <p:spTgt spid="-1"/>
                                        </p:tgtEl>
                                        <p:attrNameLst>
                                          <p:attrName>style.visibility</p:attrName>
                                        </p:attrNameLst>
                                      </p:cBhvr>
                                      <p:to>
                                        <p:strVal val="visible"/>
                                      </p:to>
                                    </p:set>
                                    <p:animEffect filter="randombar(horizontal)" transition="in">
                                      <p:cBhvr additive="repl">
                                        <p:cTn dur="2000" fill="freeze" id="205"/>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77" name="CustomShape 1"/>
          <p:cNvSpPr/>
          <p:nvPr/>
        </p:nvSpPr>
        <p:spPr>
          <a:xfrm>
            <a:off x="428760" y="214200"/>
            <a:ext cx="8429400" cy="2375640"/>
          </a:xfrm>
          <a:prstGeom prst="rect">
            <a:avLst/>
          </a:prstGeom>
        </p:spPr>
        <p:txBody>
          <a:bodyPr bIns="45000" lIns="90000" rIns="90000" tIns="45000"/>
          <a:p>
            <a:pPr algn="just">
              <a:lnSpc>
                <a:spcPct val="150000"/>
              </a:lnSpc>
            </a:pPr>
            <a:r>
              <a:rPr b="1" lang="ru-RU" sz="2000">
                <a:solidFill>
                  <a:srgbClr val="17375e"/>
                </a:solidFill>
                <a:latin typeface="Century Gothic"/>
              </a:rPr>
              <a:t>Большинство из созданного Цветаевой в эмиграции осталось неопубликованным. В 1928 в Париже выходит последний прижизненный сборник поэтессы — «После России», включивший в себя стихотворения 1922—1925 годов.</a:t>
            </a:r>
            <a:endParaRPr/>
          </a:p>
        </p:txBody>
      </p:sp>
      <p:pic>
        <p:nvPicPr>
          <p:cNvPr descr="" id="178" name="Рисунок 2"/>
          <p:cNvPicPr/>
          <p:nvPr/>
        </p:nvPicPr>
        <p:blipFill>
          <a:blip r:embed="rId2"/>
          <a:stretch>
            <a:fillRect/>
          </a:stretch>
        </p:blipFill>
        <p:spPr>
          <a:xfrm>
            <a:off x="928800" y="2571840"/>
            <a:ext cx="2428560" cy="3157200"/>
          </a:xfrm>
          <a:prstGeom prst="rect">
            <a:avLst/>
          </a:prstGeom>
        </p:spPr>
      </p:pic>
      <p:sp>
        <p:nvSpPr>
          <p:cNvPr id="179" name="CustomShape 2"/>
          <p:cNvSpPr/>
          <p:nvPr/>
        </p:nvSpPr>
        <p:spPr>
          <a:xfrm>
            <a:off x="3857760" y="2286000"/>
            <a:ext cx="5071680" cy="2833560"/>
          </a:xfrm>
          <a:prstGeom prst="rect">
            <a:avLst/>
          </a:prstGeom>
        </p:spPr>
        <p:txBody>
          <a:bodyPr bIns="45000" lIns="90000" rIns="90000" tIns="45000"/>
          <a:p>
            <a:pPr algn="just">
              <a:lnSpc>
                <a:spcPct val="150000"/>
              </a:lnSpc>
            </a:pPr>
            <a:r>
              <a:rPr b="1" lang="ru-RU" sz="2000">
                <a:solidFill>
                  <a:srgbClr val="002060"/>
                </a:solidFill>
                <a:latin typeface="Century Gothic"/>
              </a:rPr>
              <a:t>Позднее Цветаева пишет об этом так: </a:t>
            </a:r>
            <a:endParaRPr/>
          </a:p>
          <a:p>
            <a:pPr algn="just">
              <a:lnSpc>
                <a:spcPct val="150000"/>
              </a:lnSpc>
            </a:pPr>
            <a:r>
              <a:rPr b="1" lang="ru-RU" sz="2000">
                <a:solidFill>
                  <a:srgbClr val="c00000"/>
                </a:solidFill>
                <a:latin typeface="Segoe Script"/>
              </a:rPr>
              <a:t>«Моя неудача в эмиграции — в том, что я не эмигрант, что я по духу, то есть по воздуху и по размаху — там, туда, оттуда…».</a:t>
            </a:r>
            <a:endParaRPr/>
          </a:p>
        </p:txBody>
      </p:sp>
      <p:pic>
        <p:nvPicPr>
          <p:cNvPr descr="" id="180" name="Рисунок 4"/>
          <p:cNvPicPr/>
          <p:nvPr/>
        </p:nvPicPr>
        <p:blipFill>
          <a:blip r:embed="rId3"/>
          <a:stretch>
            <a:fillRect/>
          </a:stretch>
        </p:blipFill>
        <p:spPr>
          <a:xfrm>
            <a:off x="6929280" y="5072040"/>
            <a:ext cx="1428480" cy="1428480"/>
          </a:xfrm>
          <a:prstGeom prst="rect">
            <a:avLst/>
          </a:prstGeom>
        </p:spPr>
      </p:pic>
    </p:spTree>
  </p:cSld>
  <p:timing>
    <p:tnLst>
      <p:par>
        <p:cTn dur="indefinite" id="206" nodeType="tmRoot" restart="never">
          <p:childTnLst>
            <p:seq>
              <p:cTn dur="indefinite" id="207" nodeType="mainSeq">
                <p:childTnLst>
                  <p:par>
                    <p:cTn fill="hold" id="208">
                      <p:stCondLst>
                        <p:cond delay="indefinite"/>
                      </p:stCondLst>
                      <p:childTnLst>
                        <p:par>
                          <p:cTn fill="hold" id="209">
                            <p:stCondLst>
                              <p:cond delay="0"/>
                            </p:stCondLst>
                            <p:childTnLst>
                              <p:par>
                                <p:cTn fill="hold" id="210" nodeType="clickEffect" presetClass="entr" presetID="43">
                                  <p:stCondLst>
                                    <p:cond delay="0"/>
                                  </p:stCondLst>
                                  <p:childTnLst>
                                    <p:set>
                                      <p:cBhvr>
                                        <p:cTn dur="1" fill="hold" id="211">
                                          <p:stCondLst>
                                            <p:cond delay="0"/>
                                          </p:stCondLst>
                                        </p:cTn>
                                        <p:tgtEl>
                                          <p:spTgt spid="178"/>
                                        </p:tgtEl>
                                        <p:attrNameLst>
                                          <p:attrName>style.visibility</p:attrName>
                                        </p:attrNameLst>
                                      </p:cBhvr>
                                      <p:to>
                                        <p:strVal val="visible"/>
                                      </p:to>
                                    </p:set>
                                    <p:animEffect filter="fade" transition="in">
                                      <p:cBhvr additive="repl">
                                        <p:cTn dur="100" fill="freeze" id="212"/>
                                        <p:tgtEl>
                                          <p:spTgt spid="178"/>
                                        </p:tgtEl>
                                      </p:cBhvr>
                                    </p:animEffect>
                                    <p:anim calcmode="lin" valueType="num">
                                      <p:cBhvr additive="repl">
                                        <p:cTn dur="400" fill="hold" id="213"/>
                                        <p:tgtEl>
                                          <p:spTgt spid="178"/>
                                        </p:tgtEl>
                                        <p:attrNameLst>
                                          <p:attrName>ppt_x</p:attrName>
                                        </p:attrNameLst>
                                      </p:cBhvr>
                                      <p:tavLst>
                                        <p:tav tm="0">
                                          <p:val>
                                            <p:strVal val="#ppt_x"/>
                                          </p:val>
                                        </p:tav>
                                        <p:tav tm="100000">
                                          <p:val>
                                            <p:strVal val="#ppt_x"/>
                                          </p:val>
                                        </p:tav>
                                      </p:tavLst>
                                    </p:anim>
                                    <p:anim calcmode="lin" valueType="num">
                                      <p:cBhvr additive="repl">
                                        <p:cTn dur="400" fill="hold" id="214"/>
                                        <p:tgtEl>
                                          <p:spTgt spid="178"/>
                                        </p:tgtEl>
                                        <p:attrNameLst>
                                          <p:attrName>ppt_y</p:attrName>
                                        </p:attrNameLst>
                                      </p:cBhvr>
                                      <p:tavLst>
                                        <p:tav tm="0">
                                          <p:val>
                                            <p:strVal val="#ppt_y+0.31"/>
                                          </p:val>
                                        </p:tav>
                                        <p:tav tm="100000">
                                          <p:val>
                                            <p:strVal val="#ppt_y+0.31"/>
                                          </p:val>
                                        </p:tav>
                                      </p:tavLst>
                                    </p:anim>
                                    <p:anim calcmode="lin" valueType="num">
                                      <p:cBhvr additive="repl">
                                        <p:cTn dur="599" fill="hold" id="215">
                                          <p:stCondLst>
                                            <p:cond delay="400"/>
                                          </p:stCondLst>
                                        </p:cTn>
                                        <p:tgtEl>
                                          <p:spTgt spid="178"/>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599" fill="hold" id="216">
                                          <p:stCondLst>
                                            <p:cond delay="400"/>
                                          </p:stCondLst>
                                        </p:cTn>
                                        <p:tgtEl>
                                          <p:spTgt spid="178"/>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childTnLst>
                    </p:cTn>
                  </p:par>
                  <p:par>
                    <p:cTn fill="hold" id="217">
                      <p:stCondLst>
                        <p:cond delay="indefinite"/>
                      </p:stCondLst>
                      <p:childTnLst>
                        <p:par>
                          <p:cTn fill="hold" id="218">
                            <p:stCondLst>
                              <p:cond delay="0"/>
                            </p:stCondLst>
                            <p:childTnLst>
                              <p:par>
                                <p:cTn fill="hold" id="219" nodeType="clickEffect" presetClass="entr" presetID="55">
                                  <p:stCondLst>
                                    <p:cond delay="0"/>
                                  </p:stCondLst>
                                  <p:childTnLst>
                                    <p:set>
                                      <p:cBhvr>
                                        <p:cTn dur="1" fill="hold" id="220">
                                          <p:stCondLst>
                                            <p:cond delay="0"/>
                                          </p:stCondLst>
                                        </p:cTn>
                                        <p:tgtEl>
                                          <p:spTgt spid="179"/>
                                        </p:tgtEl>
                                        <p:attrNameLst>
                                          <p:attrName>style.visibility</p:attrName>
                                        </p:attrNameLst>
                                      </p:cBhvr>
                                      <p:to>
                                        <p:strVal val="visible"/>
                                      </p:to>
                                    </p:set>
                                    <p:anim calcmode="lin" valueType="num">
                                      <p:cBhvr additive="repl">
                                        <p:cTn dur="2000" fill="hold" id="221"/>
                                        <p:tgtEl>
                                          <p:spTgt spid="179"/>
                                        </p:tgtEl>
                                        <p:attrNameLst>
                                          <p:attrName/>
                                        </p:attrNameLst>
                                      </p:cBhvr>
                                      <p:tavLst>
                                        <p:tav tm="0">
                                          <p:val>
                                            <p:strVal val="#ppt_w*0.70"/>
                                          </p:val>
                                        </p:tav>
                                        <p:tav tm="100000">
                                          <p:val>
                                            <p:strVal val="#ppt_w"/>
                                          </p:val>
                                        </p:tav>
                                      </p:tavLst>
                                    </p:anim>
                                    <p:anim calcmode="lin" valueType="num">
                                      <p:cBhvr additive="repl">
                                        <p:cTn dur="2000" fill="hold" id="222"/>
                                        <p:tgtEl>
                                          <p:spTgt spid="179"/>
                                        </p:tgtEl>
                                        <p:attrNameLst>
                                          <p:attrName/>
                                        </p:attrNameLst>
                                      </p:cBhvr>
                                      <p:tavLst>
                                        <p:tav tm="0">
                                          <p:val>
                                            <p:strVal val="#ppt_h"/>
                                          </p:val>
                                        </p:tav>
                                        <p:tav tm="100000">
                                          <p:val>
                                            <p:strVal val="#ppt_h"/>
                                          </p:val>
                                        </p:tav>
                                      </p:tavLst>
                                    </p:anim>
                                    <p:animEffect filter="fade" transition="in">
                                      <p:cBhvr additive="repl">
                                        <p:cTn dur="2000" fill="freeze" id="223"/>
                                        <p:tgtEl>
                                          <p:spTgt spid="179"/>
                                        </p:tgtEl>
                                      </p:cBhvr>
                                    </p:animEffect>
                                  </p:childTnLst>
                                </p:cTn>
                              </p:par>
                              <p:par>
                                <p:cTn fill="hold" id="224" nodeType="withEffect" presetClass="entr" presetID="1">
                                  <p:stCondLst>
                                    <p:cond delay="0"/>
                                  </p:stCondLst>
                                  <p:childTnLst>
                                    <p:set>
                                      <p:cBhvr>
                                        <p:cTn dur="1" fill="hold" id="225">
                                          <p:stCondLst>
                                            <p:cond delay="0"/>
                                          </p:stCondLst>
                                        </p:cTn>
                                        <p:tgtEl>
                                          <p:spTgt spid="1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81" name="CustomShape 1"/>
          <p:cNvSpPr/>
          <p:nvPr/>
        </p:nvSpPr>
        <p:spPr>
          <a:xfrm>
            <a:off x="285840" y="0"/>
            <a:ext cx="8572320" cy="2489400"/>
          </a:xfrm>
          <a:prstGeom prst="rect">
            <a:avLst/>
          </a:prstGeom>
        </p:spPr>
        <p:txBody>
          <a:bodyPr bIns="45000" lIns="90000" rIns="90000" tIns="45000"/>
          <a:p>
            <a:pPr algn="just">
              <a:lnSpc>
                <a:spcPct val="125000"/>
              </a:lnSpc>
            </a:pPr>
            <a:r>
              <a:rPr b="1" lang="ru-RU">
                <a:solidFill>
                  <a:srgbClr val="17375e"/>
                </a:solidFill>
                <a:latin typeface="Microsoft Sans Serif"/>
              </a:rPr>
              <a:t>15 марта 1937 г. выехала в Москву Ариадна, первой из семьи получив возможность вернуться на родину. 10 октября того же года из Франции бежал Эфрон, оказавшись замешанным в заказном политическом убийстве. </a:t>
            </a:r>
            <a:endParaRPr/>
          </a:p>
          <a:p>
            <a:pPr algn="just">
              <a:lnSpc>
                <a:spcPct val="125000"/>
              </a:lnSpc>
            </a:pPr>
            <a:r>
              <a:rPr b="1" lang="ru-RU">
                <a:solidFill>
                  <a:srgbClr val="17375e"/>
                </a:solidFill>
                <a:latin typeface="Microsoft Sans Serif"/>
              </a:rPr>
              <a:t>В 1939 году Цветаева вернулась в СССР вслед за мужем и дочерью. По приезде жила на даче НКВД в Болшево (ныне Музей-квартира М. И. Цветаевой в Болшево).</a:t>
            </a:r>
            <a:endParaRPr/>
          </a:p>
        </p:txBody>
      </p:sp>
      <p:pic>
        <p:nvPicPr>
          <p:cNvPr descr="" id="182" name="Рисунок 3"/>
          <p:cNvPicPr/>
          <p:nvPr/>
        </p:nvPicPr>
        <p:blipFill>
          <a:blip r:embed="rId2"/>
          <a:stretch>
            <a:fillRect/>
          </a:stretch>
        </p:blipFill>
        <p:spPr>
          <a:xfrm>
            <a:off x="5643720" y="2500200"/>
            <a:ext cx="2499840" cy="3472200"/>
          </a:xfrm>
          <a:prstGeom prst="rect">
            <a:avLst/>
          </a:prstGeom>
        </p:spPr>
      </p:pic>
      <p:sp>
        <p:nvSpPr>
          <p:cNvPr id="183" name="CustomShape 2"/>
          <p:cNvSpPr/>
          <p:nvPr/>
        </p:nvSpPr>
        <p:spPr>
          <a:xfrm>
            <a:off x="5143680" y="6072120"/>
            <a:ext cx="3642840" cy="729000"/>
          </a:xfrm>
          <a:prstGeom prst="rect">
            <a:avLst/>
          </a:prstGeom>
          <a:solidFill>
            <a:srgbClr val="ffffff"/>
          </a:solidFill>
        </p:spPr>
        <p:txBody>
          <a:bodyPr bIns="45000" lIns="90000" rIns="90000" tIns="45000"/>
          <a:p>
            <a:pPr algn="ctr">
              <a:lnSpc>
                <a:spcPct val="100000"/>
              </a:lnSpc>
            </a:pPr>
            <a:r>
              <a:rPr b="1" i="1" lang="ru-RU" sz="1400">
                <a:solidFill>
                  <a:srgbClr val="808080"/>
                </a:solidFill>
                <a:latin typeface="Calibri"/>
              </a:rPr>
              <a:t>М.И. Цветаева, Франция, 1939 г. Фото на паспорт перед возвращением на Родину</a:t>
            </a:r>
            <a:endParaRPr/>
          </a:p>
        </p:txBody>
      </p:sp>
      <p:pic>
        <p:nvPicPr>
          <p:cNvPr descr="" id="184" name="Рисунок 2"/>
          <p:cNvPicPr/>
          <p:nvPr/>
        </p:nvPicPr>
        <p:blipFill>
          <a:blip r:embed="rId3"/>
          <a:stretch>
            <a:fillRect/>
          </a:stretch>
        </p:blipFill>
        <p:spPr>
          <a:xfrm>
            <a:off x="785880" y="3071880"/>
            <a:ext cx="3928680" cy="2779560"/>
          </a:xfrm>
          <a:prstGeom prst="rect">
            <a:avLst/>
          </a:prstGeom>
        </p:spPr>
      </p:pic>
      <p:sp>
        <p:nvSpPr>
          <p:cNvPr id="185" name="CustomShape 3"/>
          <p:cNvSpPr/>
          <p:nvPr/>
        </p:nvSpPr>
        <p:spPr>
          <a:xfrm>
            <a:off x="642960" y="5870880"/>
            <a:ext cx="4142880" cy="515880"/>
          </a:xfrm>
          <a:prstGeom prst="rect">
            <a:avLst/>
          </a:prstGeom>
          <a:solidFill>
            <a:srgbClr val="ffffff"/>
          </a:solidFill>
        </p:spPr>
        <p:txBody>
          <a:bodyPr bIns="45000" lIns="90000" rIns="90000" tIns="45000"/>
          <a:p>
            <a:pPr algn="ctr">
              <a:lnSpc>
                <a:spcPct val="100000"/>
              </a:lnSpc>
            </a:pPr>
            <a:r>
              <a:rPr b="1" i="1" lang="ru-RU" sz="1400">
                <a:solidFill>
                  <a:srgbClr val="808080"/>
                </a:solidFill>
                <a:latin typeface="Calibri"/>
              </a:rPr>
              <a:t>Дом-музей Цветаевой в Болшево, город Королёв</a:t>
            </a:r>
            <a:endParaRPr/>
          </a:p>
        </p:txBody>
      </p:sp>
    </p:spTree>
  </p:cSld>
  <p:timing>
    <p:tnLst>
      <p:par>
        <p:cTn dur="indefinite" id="226" nodeType="tmRoot" restart="never">
          <p:childTnLst>
            <p:seq>
              <p:cTn dur="indefinite" id="227" nodeType="mainSeq">
                <p:childTnLst>
                  <p:par>
                    <p:cTn fill="hold" id="228">
                      <p:stCondLst>
                        <p:cond delay="indefinite"/>
                      </p:stCondLst>
                      <p:childTnLst>
                        <p:par>
                          <p:cTn fill="hold" id="229">
                            <p:stCondLst>
                              <p:cond delay="0"/>
                            </p:stCondLst>
                            <p:childTnLst>
                              <p:par>
                                <p:cTn fill="hold" id="230" nodeType="clickEffect" presetClass="entr" presetID="53">
                                  <p:stCondLst>
                                    <p:cond delay="0"/>
                                  </p:stCondLst>
                                  <p:childTnLst>
                                    <p:set>
                                      <p:cBhvr>
                                        <p:cTn dur="1" fill="hold" id="231">
                                          <p:stCondLst>
                                            <p:cond delay="0"/>
                                          </p:stCondLst>
                                        </p:cTn>
                                        <p:tgtEl>
                                          <p:spTgt spid="-1"/>
                                        </p:tgtEl>
                                        <p:attrNameLst>
                                          <p:attrName>style.visibility</p:attrName>
                                        </p:attrNameLst>
                                      </p:cBhvr>
                                      <p:to>
                                        <p:strVal val="visible"/>
                                      </p:to>
                                    </p:set>
                                    <p:anim calcmode="lin" valueType="num">
                                      <p:cBhvr additive="repl">
                                        <p:cTn dur="2000" fill="hold" id="232"/>
                                        <p:tgtEl>
                                          <p:spTgt spid="-1"/>
                                        </p:tgtEl>
                                        <p:attrNameLst>
                                          <p:attrName/>
                                        </p:attrNameLst>
                                      </p:cBhvr>
                                      <p:tavLst>
                                        <p:tav tm="0">
                                          <p:val/>
                                        </p:tav>
                                        <p:tav tm="100000">
                                          <p:val>
                                            <p:strVal val="#ppt_w"/>
                                          </p:val>
                                        </p:tav>
                                      </p:tavLst>
                                    </p:anim>
                                    <p:anim calcmode="lin" valueType="num">
                                      <p:cBhvr additive="repl">
                                        <p:cTn dur="2000" fill="hold" id="233"/>
                                        <p:tgtEl>
                                          <p:spTgt spid="-1"/>
                                        </p:tgtEl>
                                        <p:attrNameLst>
                                          <p:attrName/>
                                        </p:attrNameLst>
                                      </p:cBhvr>
                                      <p:tavLst>
                                        <p:tav tm="0">
                                          <p:val/>
                                        </p:tav>
                                        <p:tav tm="100000">
                                          <p:val>
                                            <p:strVal val="#ppt_h"/>
                                          </p:val>
                                        </p:tav>
                                      </p:tavLst>
                                    </p:anim>
                                    <p:animEffect filter="fade" transition="in">
                                      <p:cBhvr additive="repl">
                                        <p:cTn dur="2000" fill="freeze" id="234"/>
                                        <p:tgtEl>
                                          <p:spTgt spid="-1"/>
                                        </p:tgtEl>
                                      </p:cBhvr>
                                    </p:animEffect>
                                  </p:childTnLst>
                                </p:cTn>
                              </p:par>
                            </p:childTnLst>
                          </p:cTn>
                        </p:par>
                      </p:childTnLst>
                    </p:cTn>
                  </p:par>
                  <p:par>
                    <p:cTn fill="hold" id="235">
                      <p:stCondLst>
                        <p:cond delay="indefinite"/>
                      </p:stCondLst>
                      <p:childTnLst>
                        <p:par>
                          <p:cTn fill="hold" id="236">
                            <p:stCondLst>
                              <p:cond delay="0"/>
                            </p:stCondLst>
                            <p:childTnLst>
                              <p:par>
                                <p:cTn fill="hold" id="237" nodeType="clickEffect" presetClass="entr" presetID="14" presetSubtype="10">
                                  <p:stCondLst>
                                    <p:cond delay="0"/>
                                  </p:stCondLst>
                                  <p:childTnLst>
                                    <p:set>
                                      <p:cBhvr>
                                        <p:cTn dur="1" fill="hold" id="238">
                                          <p:stCondLst>
                                            <p:cond delay="0"/>
                                          </p:stCondLst>
                                        </p:cTn>
                                        <p:tgtEl>
                                          <p:spTgt spid="-1"/>
                                        </p:tgtEl>
                                        <p:attrNameLst>
                                          <p:attrName>style.visibility</p:attrName>
                                        </p:attrNameLst>
                                      </p:cBhvr>
                                      <p:to>
                                        <p:strVal val="visible"/>
                                      </p:to>
                                    </p:set>
                                    <p:animEffect filter="randombar(horizontal)" transition="in">
                                      <p:cBhvr additive="repl">
                                        <p:cTn dur="2000" fill="freeze" id="239"/>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pic>
        <p:nvPicPr>
          <p:cNvPr descr="" id="114" name="Рисунок 1"/>
          <p:cNvPicPr/>
          <p:nvPr/>
        </p:nvPicPr>
        <p:blipFill>
          <a:blip r:embed="rId2">
            <a:lum contrast="20000"/>
          </a:blip>
          <a:stretch>
            <a:fillRect/>
          </a:stretch>
        </p:blipFill>
        <p:spPr>
          <a:xfrm>
            <a:off x="500040" y="857160"/>
            <a:ext cx="3751200" cy="4956480"/>
          </a:xfrm>
          <a:prstGeom prst="rect">
            <a:avLst/>
          </a:prstGeom>
          <a:ln w="190440">
            <a:solidFill>
              <a:srgbClr val="ffffff"/>
            </a:solidFill>
            <a:miter/>
          </a:ln>
        </p:spPr>
      </p:pic>
      <p:sp>
        <p:nvSpPr>
          <p:cNvPr id="115" name="CustomShape 1"/>
          <p:cNvSpPr/>
          <p:nvPr/>
        </p:nvSpPr>
        <p:spPr>
          <a:xfrm>
            <a:off x="5000760" y="571320"/>
            <a:ext cx="3928680" cy="5436360"/>
          </a:xfrm>
          <a:prstGeom prst="rect">
            <a:avLst/>
          </a:prstGeom>
          <a:solidFill>
            <a:srgbClr val="ffffff"/>
          </a:solidFill>
        </p:spPr>
        <p:txBody>
          <a:bodyPr bIns="45000" lIns="90000" rIns="90000" tIns="45000"/>
          <a:p>
            <a:pPr algn="just">
              <a:lnSpc>
                <a:spcPct val="150000"/>
              </a:lnSpc>
            </a:pPr>
            <a:r>
              <a:rPr b="1" lang="ru-RU" sz="2600">
                <a:solidFill>
                  <a:srgbClr val="e46c0a"/>
                </a:solidFill>
                <a:latin typeface="Arial Narrow"/>
              </a:rPr>
              <a:t>Мари́на Ива́новна Цвета́ева (</a:t>
            </a:r>
            <a:r>
              <a:rPr b="1" i="1" lang="ru-RU" sz="2600">
                <a:solidFill>
                  <a:srgbClr val="e46c0a"/>
                </a:solidFill>
                <a:latin typeface="Arial Narrow"/>
              </a:rPr>
              <a:t>26 сентября     (8 октября) 1892, Москва, Российская империя — 31 августа 1941, Елабуга, СССР) </a:t>
            </a:r>
            <a:r>
              <a:rPr b="1" lang="ru-RU" sz="2600">
                <a:solidFill>
                  <a:srgbClr val="e46c0a"/>
                </a:solidFill>
                <a:latin typeface="Arial Narrow"/>
              </a:rPr>
              <a:t>— русская поэтесса, прозаик, переводчик, один из крупнейших русских поэтов XX века.</a:t>
            </a:r>
            <a:endParaRPr/>
          </a:p>
        </p:txBody>
      </p:sp>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ntr" presetID="42">
                                  <p:stCondLst>
                                    <p:cond delay="0"/>
                                  </p:stCondLst>
                                  <p:childTnLst>
                                    <p:set>
                                      <p:cBhvr>
                                        <p:cTn dur="1" fill="hold" id="8">
                                          <p:stCondLst>
                                            <p:cond delay="0"/>
                                          </p:stCondLst>
                                        </p:cTn>
                                        <p:tgtEl>
                                          <p:spTgt spid="115"/>
                                        </p:tgtEl>
                                        <p:attrNameLst>
                                          <p:attrName>style.visibility</p:attrName>
                                        </p:attrNameLst>
                                      </p:cBhvr>
                                      <p:to>
                                        <p:strVal val="visible"/>
                                      </p:to>
                                    </p:set>
                                    <p:animEffect filter="fade" transition="in">
                                      <p:cBhvr additive="repl">
                                        <p:cTn dur="2000" fill="freeze" id="9"/>
                                        <p:tgtEl>
                                          <p:spTgt spid="115"/>
                                        </p:tgtEl>
                                      </p:cBhvr>
                                    </p:animEffect>
                                    <p:anim calcmode="lin" valueType="num">
                                      <p:cBhvr additive="repl">
                                        <p:cTn dur="2000" fill="hold" id="10"/>
                                        <p:tgtEl>
                                          <p:spTgt spid="115"/>
                                        </p:tgtEl>
                                        <p:attrNameLst>
                                          <p:attrName>ppt_x</p:attrName>
                                        </p:attrNameLst>
                                      </p:cBhvr>
                                      <p:tavLst>
                                        <p:tav tm="0">
                                          <p:val>
                                            <p:strVal val="#ppt_x"/>
                                          </p:val>
                                        </p:tav>
                                        <p:tav tm="100000">
                                          <p:val>
                                            <p:strVal val="#ppt_x"/>
                                          </p:val>
                                        </p:tav>
                                      </p:tavLst>
                                    </p:anim>
                                    <p:anim calcmode="lin" valueType="num">
                                      <p:cBhvr additive="repl">
                                        <p:cTn dur="2000" fill="hold" id="11"/>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86" name="CustomShape 1"/>
          <p:cNvSpPr/>
          <p:nvPr/>
        </p:nvSpPr>
        <p:spPr>
          <a:xfrm>
            <a:off x="285840" y="285840"/>
            <a:ext cx="5357520" cy="2523960"/>
          </a:xfrm>
          <a:prstGeom prst="rect">
            <a:avLst/>
          </a:prstGeom>
        </p:spPr>
      </p:sp>
      <p:pic>
        <p:nvPicPr>
          <p:cNvPr descr="" id="187" name="Рисунок 2"/>
          <p:cNvPicPr/>
          <p:nvPr/>
        </p:nvPicPr>
        <p:blipFill>
          <a:blip r:embed="rId2"/>
          <a:stretch>
            <a:fillRect/>
          </a:stretch>
        </p:blipFill>
        <p:spPr>
          <a:xfrm>
            <a:off x="6122520" y="428760"/>
            <a:ext cx="3114360" cy="2076120"/>
          </a:xfrm>
          <a:prstGeom prst="rect">
            <a:avLst/>
          </a:prstGeom>
          <a:ln w="190440">
            <a:solidFill>
              <a:srgbClr val="c8c6bd"/>
            </a:solidFill>
            <a:round/>
          </a:ln>
        </p:spPr>
      </p:pic>
      <p:pic>
        <p:nvPicPr>
          <p:cNvPr descr="" id="188" name="Рисунок 3"/>
          <p:cNvPicPr/>
          <p:nvPr/>
        </p:nvPicPr>
        <p:blipFill>
          <a:blip r:embed="rId3"/>
          <a:stretch>
            <a:fillRect/>
          </a:stretch>
        </p:blipFill>
        <p:spPr>
          <a:xfrm>
            <a:off x="5500800" y="3857760"/>
            <a:ext cx="3285720" cy="2332800"/>
          </a:xfrm>
          <a:prstGeom prst="rect">
            <a:avLst/>
          </a:prstGeom>
          <a:ln w="76320">
            <a:solidFill>
              <a:srgbClr val="292929"/>
            </a:solidFill>
            <a:miter/>
          </a:ln>
        </p:spPr>
      </p:pic>
      <p:pic>
        <p:nvPicPr>
          <p:cNvPr descr="" id="189" name="Рисунок 4"/>
          <p:cNvPicPr/>
          <p:nvPr/>
        </p:nvPicPr>
        <p:blipFill>
          <a:blip r:embed="rId4"/>
          <a:stretch>
            <a:fillRect/>
          </a:stretch>
        </p:blipFill>
        <p:spPr>
          <a:xfrm>
            <a:off x="785880" y="3357720"/>
            <a:ext cx="4071600" cy="2714400"/>
          </a:xfrm>
          <a:prstGeom prst="rect">
            <a:avLst/>
          </a:prstGeom>
        </p:spPr>
      </p:pic>
      <p:sp>
        <p:nvSpPr>
          <p:cNvPr id="190" name="CustomShape 2"/>
          <p:cNvSpPr/>
          <p:nvPr/>
        </p:nvSpPr>
        <p:spPr>
          <a:xfrm>
            <a:off x="785880" y="6215040"/>
            <a:ext cx="4142880" cy="515880"/>
          </a:xfrm>
          <a:prstGeom prst="rect">
            <a:avLst/>
          </a:prstGeom>
          <a:solidFill>
            <a:srgbClr val="ffffff"/>
          </a:solidFill>
        </p:spPr>
        <p:txBody>
          <a:bodyPr bIns="45000" lIns="90000" rIns="90000" tIns="45000"/>
          <a:p>
            <a:pPr algn="ctr">
              <a:lnSpc>
                <a:spcPct val="100000"/>
              </a:lnSpc>
            </a:pPr>
            <a:r>
              <a:rPr b="1" i="1" lang="ru-RU" sz="1400">
                <a:solidFill>
                  <a:srgbClr val="808080"/>
                </a:solidFill>
                <a:latin typeface="Calibri"/>
              </a:rPr>
              <a:t>Сергей Эфрон с дочерью Ариадной (Алей), 1930-е</a:t>
            </a:r>
            <a:endParaRPr/>
          </a:p>
        </p:txBody>
      </p:sp>
    </p:spTree>
  </p:cSld>
  <p:timing>
    <p:tnLst>
      <p:par>
        <p:cTn dur="indefinite" id="240" nodeType="tmRoot" restart="never">
          <p:childTnLst>
            <p:seq>
              <p:cTn dur="indefinite" id="241" nodeType="mainSeq">
                <p:childTnLst>
                  <p:par>
                    <p:cTn fill="hold" id="242">
                      <p:stCondLst>
                        <p:cond delay="indefinite"/>
                      </p:stCondLst>
                      <p:childTnLst>
                        <p:par>
                          <p:cTn fill="hold" id="243">
                            <p:stCondLst>
                              <p:cond delay="0"/>
                            </p:stCondLst>
                            <p:childTnLst>
                              <p:par>
                                <p:cTn fill="hold" id="244" nodeType="clickEffect" presetClass="entr" presetID="43">
                                  <p:stCondLst>
                                    <p:cond delay="0"/>
                                  </p:stCondLst>
                                  <p:childTnLst>
                                    <p:set>
                                      <p:cBhvr>
                                        <p:cTn dur="1" fill="hold" id="245">
                                          <p:stCondLst>
                                            <p:cond delay="0"/>
                                          </p:stCondLst>
                                        </p:cTn>
                                        <p:tgtEl>
                                          <p:spTgt spid="187"/>
                                        </p:tgtEl>
                                        <p:attrNameLst>
                                          <p:attrName>style.visibility</p:attrName>
                                        </p:attrNameLst>
                                      </p:cBhvr>
                                      <p:to>
                                        <p:strVal val="visible"/>
                                      </p:to>
                                    </p:set>
                                    <p:animEffect filter="fade" transition="in">
                                      <p:cBhvr additive="repl">
                                        <p:cTn dur="200" fill="freeze" id="246"/>
                                        <p:tgtEl>
                                          <p:spTgt spid="187"/>
                                        </p:tgtEl>
                                      </p:cBhvr>
                                    </p:animEffect>
                                    <p:anim calcmode="lin" valueType="num">
                                      <p:cBhvr additive="repl">
                                        <p:cTn dur="800" fill="hold" id="247"/>
                                        <p:tgtEl>
                                          <p:spTgt spid="187"/>
                                        </p:tgtEl>
                                        <p:attrNameLst>
                                          <p:attrName>ppt_x</p:attrName>
                                        </p:attrNameLst>
                                      </p:cBhvr>
                                      <p:tavLst>
                                        <p:tav tm="0">
                                          <p:val>
                                            <p:strVal val="#ppt_x"/>
                                          </p:val>
                                        </p:tav>
                                        <p:tav tm="100000">
                                          <p:val>
                                            <p:strVal val="#ppt_x"/>
                                          </p:val>
                                        </p:tav>
                                      </p:tavLst>
                                    </p:anim>
                                    <p:anim calcmode="lin" valueType="num">
                                      <p:cBhvr additive="repl">
                                        <p:cTn dur="800" fill="hold" id="248"/>
                                        <p:tgtEl>
                                          <p:spTgt spid="187"/>
                                        </p:tgtEl>
                                        <p:attrNameLst>
                                          <p:attrName>ppt_y</p:attrName>
                                        </p:attrNameLst>
                                      </p:cBhvr>
                                      <p:tavLst>
                                        <p:tav tm="0">
                                          <p:val>
                                            <p:strVal val="#ppt_y+0.31"/>
                                          </p:val>
                                        </p:tav>
                                        <p:tav tm="100000">
                                          <p:val>
                                            <p:strVal val="#ppt_y+0.31"/>
                                          </p:val>
                                        </p:tav>
                                      </p:tavLst>
                                    </p:anim>
                                    <p:anim calcmode="lin" valueType="num">
                                      <p:cBhvr additive="repl">
                                        <p:cTn dur="1199" fill="hold" id="249">
                                          <p:stCondLst>
                                            <p:cond delay="800"/>
                                          </p:stCondLst>
                                        </p:cTn>
                                        <p:tgtEl>
                                          <p:spTgt spid="187"/>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1199" fill="hold" id="250">
                                          <p:stCondLst>
                                            <p:cond delay="800"/>
                                          </p:stCondLst>
                                        </p:cTn>
                                        <p:tgtEl>
                                          <p:spTgt spid="187"/>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par>
                          <p:cTn fill="hold" id="251">
                            <p:stCondLst>
                              <p:cond delay="2000"/>
                            </p:stCondLst>
                            <p:childTnLst>
                              <p:par>
                                <p:cTn fill="hold" id="252" nodeType="afterEffect" presetClass="entr" presetID="43">
                                  <p:stCondLst>
                                    <p:cond delay="0"/>
                                  </p:stCondLst>
                                  <p:childTnLst>
                                    <p:set>
                                      <p:cBhvr>
                                        <p:cTn dur="1" fill="hold" id="253">
                                          <p:stCondLst>
                                            <p:cond delay="0"/>
                                          </p:stCondLst>
                                        </p:cTn>
                                        <p:tgtEl>
                                          <p:spTgt spid="-1"/>
                                        </p:tgtEl>
                                        <p:attrNameLst>
                                          <p:attrName>style.visibility</p:attrName>
                                        </p:attrNameLst>
                                      </p:cBhvr>
                                      <p:to>
                                        <p:strVal val="visible"/>
                                      </p:to>
                                    </p:set>
                                    <p:animEffect filter="fade" transition="in">
                                      <p:cBhvr additive="repl">
                                        <p:cTn dur="200" fill="freeze" id="254"/>
                                        <p:tgtEl>
                                          <p:spTgt spid="-1"/>
                                        </p:tgtEl>
                                      </p:cBhvr>
                                    </p:animEffect>
                                    <p:anim calcmode="lin" valueType="num">
                                      <p:cBhvr additive="repl">
                                        <p:cTn dur="800" fill="hold" id="255"/>
                                        <p:tgtEl>
                                          <p:spTgt spid="-1"/>
                                        </p:tgtEl>
                                        <p:attrNameLst>
                                          <p:attrName>ppt_x</p:attrName>
                                        </p:attrNameLst>
                                      </p:cBhvr>
                                      <p:tavLst>
                                        <p:tav tm="0">
                                          <p:val>
                                            <p:strVal val="#ppt_x"/>
                                          </p:val>
                                        </p:tav>
                                        <p:tav tm="100000">
                                          <p:val>
                                            <p:strVal val="#ppt_x"/>
                                          </p:val>
                                        </p:tav>
                                      </p:tavLst>
                                    </p:anim>
                                    <p:anim calcmode="lin" valueType="num">
                                      <p:cBhvr additive="repl">
                                        <p:cTn dur="800" fill="hold" id="256"/>
                                        <p:tgtEl>
                                          <p:spTgt spid="-1"/>
                                        </p:tgtEl>
                                        <p:attrNameLst>
                                          <p:attrName>ppt_y</p:attrName>
                                        </p:attrNameLst>
                                      </p:cBhvr>
                                      <p:tavLst>
                                        <p:tav tm="0">
                                          <p:val>
                                            <p:strVal val="#ppt_y+0.31"/>
                                          </p:val>
                                        </p:tav>
                                        <p:tav tm="100000">
                                          <p:val>
                                            <p:strVal val="#ppt_y+0.31"/>
                                          </p:val>
                                        </p:tav>
                                      </p:tavLst>
                                    </p:anim>
                                    <p:anim calcmode="lin" valueType="num">
                                      <p:cBhvr additive="repl">
                                        <p:cTn dur="1199" fill="hold" id="257">
                                          <p:stCondLst>
                                            <p:cond delay="800"/>
                                          </p:stCondLst>
                                        </p:cTn>
                                        <p:tgtEl>
                                          <p:spTgt spid="-1"/>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1199" fill="hold" id="258">
                                          <p:stCondLst>
                                            <p:cond delay="800"/>
                                          </p:stCondLst>
                                        </p:cTn>
                                        <p:tgtEl>
                                          <p:spTgt spid="-1"/>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par>
                          <p:cTn fill="hold" id="259">
                            <p:stCondLst>
                              <p:cond delay="4000"/>
                            </p:stCondLst>
                            <p:childTnLst>
                              <p:par>
                                <p:cTn fill="hold" id="260" nodeType="afterEffect" presetClass="entr" presetID="43">
                                  <p:stCondLst>
                                    <p:cond delay="0"/>
                                  </p:stCondLst>
                                  <p:childTnLst>
                                    <p:set>
                                      <p:cBhvr>
                                        <p:cTn dur="1" fill="hold" id="261">
                                          <p:stCondLst>
                                            <p:cond delay="0"/>
                                          </p:stCondLst>
                                        </p:cTn>
                                        <p:tgtEl>
                                          <p:spTgt spid="188"/>
                                        </p:tgtEl>
                                        <p:attrNameLst>
                                          <p:attrName>style.visibility</p:attrName>
                                        </p:attrNameLst>
                                      </p:cBhvr>
                                      <p:to>
                                        <p:strVal val="visible"/>
                                      </p:to>
                                    </p:set>
                                    <p:animEffect filter="fade" transition="in">
                                      <p:cBhvr additive="repl">
                                        <p:cTn dur="200" fill="freeze" id="262"/>
                                        <p:tgtEl>
                                          <p:spTgt spid="188"/>
                                        </p:tgtEl>
                                      </p:cBhvr>
                                    </p:animEffect>
                                    <p:anim calcmode="lin" valueType="num">
                                      <p:cBhvr additive="repl">
                                        <p:cTn dur="800" fill="hold" id="263"/>
                                        <p:tgtEl>
                                          <p:spTgt spid="188"/>
                                        </p:tgtEl>
                                        <p:attrNameLst>
                                          <p:attrName>ppt_x</p:attrName>
                                        </p:attrNameLst>
                                      </p:cBhvr>
                                      <p:tavLst>
                                        <p:tav tm="0">
                                          <p:val>
                                            <p:strVal val="#ppt_x"/>
                                          </p:val>
                                        </p:tav>
                                        <p:tav tm="100000">
                                          <p:val>
                                            <p:strVal val="#ppt_x"/>
                                          </p:val>
                                        </p:tav>
                                      </p:tavLst>
                                    </p:anim>
                                    <p:anim calcmode="lin" valueType="num">
                                      <p:cBhvr additive="repl">
                                        <p:cTn dur="800" fill="hold" id="264"/>
                                        <p:tgtEl>
                                          <p:spTgt spid="188"/>
                                        </p:tgtEl>
                                        <p:attrNameLst>
                                          <p:attrName>ppt_y</p:attrName>
                                        </p:attrNameLst>
                                      </p:cBhvr>
                                      <p:tavLst>
                                        <p:tav tm="0">
                                          <p:val>
                                            <p:strVal val="#ppt_y+0.31"/>
                                          </p:val>
                                        </p:tav>
                                        <p:tav tm="100000">
                                          <p:val>
                                            <p:strVal val="#ppt_y+0.31"/>
                                          </p:val>
                                        </p:tav>
                                      </p:tavLst>
                                    </p:anim>
                                    <p:anim calcmode="lin" valueType="num">
                                      <p:cBhvr additive="repl">
                                        <p:cTn dur="1199" fill="hold" id="265">
                                          <p:stCondLst>
                                            <p:cond delay="800"/>
                                          </p:stCondLst>
                                        </p:cTn>
                                        <p:tgtEl>
                                          <p:spTgt spid="188"/>
                                        </p:tgtEl>
                                        <p:attrNameLst>
                                          <p:attrName>ppt_x</p:attrName>
                                        </p:attrNameLst>
                                      </p:cBhvr>
                                      <p:tavLst>
                                        <p:tav tm="0">
                                          <p:val>
                                            <p:strVal val="#ppt_x"/>
                                          </p:val>
                                        </p:tav>
                                        <p:tav tm="5000">
                                          <p:val>
                                            <p:strVal val="#ppt_x+0.0242"/>
                                          </p:val>
                                        </p:tav>
                                        <p:tav tm="10000">
                                          <p:val>
                                            <p:strVal val="#ppt_x+0.0479"/>
                                          </p:val>
                                        </p:tav>
                                        <p:tav tm="14999">
                                          <p:val>
                                            <p:strVal val="#ppt_x+0.0704"/>
                                          </p:val>
                                        </p:tav>
                                        <p:tav tm="20000">
                                          <p:val>
                                            <p:strVal val="#ppt_x+0.0911"/>
                                          </p:val>
                                        </p:tav>
                                        <p:tav tm="25000">
                                          <p:val>
                                            <p:strVal val="#ppt_x+0.1096"/>
                                          </p:val>
                                        </p:tav>
                                        <p:tav tm="29999">
                                          <p:val>
                                            <p:strVal val="#ppt_x+0.1254"/>
                                          </p:val>
                                        </p:tav>
                                        <p:tav tm="34999">
                                          <p:val>
                                            <p:strVal val="#ppt_x+0.1381"/>
                                          </p:val>
                                        </p:tav>
                                        <p:tav tm="40000">
                                          <p:val>
                                            <p:strVal val="#ppt_x+0.1474"/>
                                          </p:val>
                                        </p:tav>
                                        <p:tav tm="45000">
                                          <p:val>
                                            <p:strVal val="#ppt_x+0.1531"/>
                                          </p:val>
                                        </p:tav>
                                        <p:tav tm="50000">
                                          <p:val>
                                            <p:strVal val="#ppt_x+0.1550"/>
                                          </p:val>
                                        </p:tav>
                                        <p:tav tm="55000">
                                          <p:val>
                                            <p:strVal val="#ppt_x+0.1531"/>
                                          </p:val>
                                        </p:tav>
                                        <p:tav tm="59999">
                                          <p:val>
                                            <p:strVal val="#ppt_x+0.1474"/>
                                          </p:val>
                                        </p:tav>
                                        <p:tav tm="65000">
                                          <p:val>
                                            <p:strVal val="#ppt_x+0.1381"/>
                                          </p:val>
                                        </p:tav>
                                        <p:tav tm="69999">
                                          <p:val>
                                            <p:strVal val="#ppt_x+0.1254"/>
                                          </p:val>
                                        </p:tav>
                                        <p:tav tm="75000">
                                          <p:val>
                                            <p:strVal val="#ppt_x+0.1096"/>
                                          </p:val>
                                        </p:tav>
                                        <p:tav tm="80000">
                                          <p:val>
                                            <p:strVal val="#ppt_x+0.0911"/>
                                          </p:val>
                                        </p:tav>
                                        <p:tav tm="84999">
                                          <p:val>
                                            <p:strVal val="#ppt_x+0.0704"/>
                                          </p:val>
                                        </p:tav>
                                        <p:tav tm="90000">
                                          <p:val>
                                            <p:strVal val="#ppt_x+0.0479"/>
                                          </p:val>
                                        </p:tav>
                                        <p:tav tm="94999">
                                          <p:val>
                                            <p:strVal val="#ppt_x+0.0242"/>
                                          </p:val>
                                        </p:tav>
                                        <p:tav tm="100000">
                                          <p:val>
                                            <p:strVal val="#ppt_x"/>
                                          </p:val>
                                        </p:tav>
                                      </p:tavLst>
                                    </p:anim>
                                    <p:anim calcmode="lin" valueType="num">
                                      <p:cBhvr additive="repl">
                                        <p:cTn dur="1199" fill="hold" id="266">
                                          <p:stCondLst>
                                            <p:cond delay="800"/>
                                          </p:stCondLst>
                                        </p:cTn>
                                        <p:tgtEl>
                                          <p:spTgt spid="188"/>
                                        </p:tgtEl>
                                        <p:attrNameLst>
                                          <p:attrName>ppt_y</p:attrName>
                                        </p:attrNameLst>
                                      </p:cBhvr>
                                      <p:tavLst>
                                        <p:tav tm="0">
                                          <p:val>
                                            <p:strVal val="#ppt_y+0.31"/>
                                          </p:val>
                                        </p:tav>
                                        <p:tav tm="5000">
                                          <p:val>
                                            <p:strVal val="#ppt_y+0.308"/>
                                          </p:val>
                                        </p:tav>
                                        <p:tav tm="10000">
                                          <p:val>
                                            <p:strVal val="#ppt_y+0.3024"/>
                                          </p:val>
                                        </p:tav>
                                        <p:tav tm="14999">
                                          <p:val>
                                            <p:strVal val="#ppt_y+0.2931"/>
                                          </p:val>
                                        </p:tav>
                                        <p:tav tm="20000">
                                          <p:val>
                                            <p:strVal val="#ppt_y+0.2804"/>
                                          </p:val>
                                        </p:tav>
                                        <p:tav tm="25000">
                                          <p:val>
                                            <p:strVal val="#ppt_y+0.2646"/>
                                          </p:val>
                                        </p:tav>
                                        <p:tav tm="29999">
                                          <p:val>
                                            <p:strVal val="#ppt_y+0.2461"/>
                                          </p:val>
                                        </p:tav>
                                        <p:tav tm="34999">
                                          <p:val>
                                            <p:strVal val="#ppt_y+0.2253"/>
                                          </p:val>
                                        </p:tav>
                                        <p:tav tm="40000">
                                          <p:val>
                                            <p:strVal val="#ppt_y+0.2029"/>
                                          </p:val>
                                        </p:tav>
                                        <p:tav tm="45000">
                                          <p:val>
                                            <p:strVal val="#ppt_y+0.1792"/>
                                          </p:val>
                                        </p:tav>
                                        <p:tav tm="50000">
                                          <p:val>
                                            <p:strVal val="#ppt_y+0.155"/>
                                          </p:val>
                                        </p:tav>
                                        <p:tav tm="55000">
                                          <p:val>
                                            <p:strVal val="#ppt_y+0.1307"/>
                                          </p:val>
                                        </p:tav>
                                        <p:tav tm="59999">
                                          <p:val>
                                            <p:strVal val="#ppt_y+0.1071"/>
                                          </p:val>
                                        </p:tav>
                                        <p:tav tm="65000">
                                          <p:val>
                                            <p:strVal val="#ppt_y+0.0846"/>
                                          </p:val>
                                        </p:tav>
                                        <p:tav tm="69999">
                                          <p:val>
                                            <p:strVal val="#ppt_y+0.0639"/>
                                          </p:val>
                                        </p:tav>
                                        <p:tav tm="75000">
                                          <p:val>
                                            <p:strVal val="#ppt_y+0.0454"/>
                                          </p:val>
                                        </p:tav>
                                        <p:tav tm="80000">
                                          <p:val>
                                            <p:strVal val="#ppt_y+0.0296"/>
                                          </p:val>
                                        </p:tav>
                                        <p:tav tm="84999">
                                          <p:val>
                                            <p:strVal val="#ppt_y+0.0169"/>
                                          </p:val>
                                        </p:tav>
                                        <p:tav tm="90000">
                                          <p:val>
                                            <p:strVal val="#ppt_y+0.0076"/>
                                          </p:val>
                                        </p:tav>
                                        <p:tav tm="94999">
                                          <p:val>
                                            <p:strVal val="#ppt_y+0.0019"/>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91" name="CustomShape 1"/>
          <p:cNvSpPr/>
          <p:nvPr/>
        </p:nvSpPr>
        <p:spPr>
          <a:xfrm>
            <a:off x="571320" y="285840"/>
            <a:ext cx="8143560" cy="2147040"/>
          </a:xfrm>
          <a:prstGeom prst="rect">
            <a:avLst/>
          </a:prstGeom>
        </p:spPr>
        <p:txBody>
          <a:bodyPr bIns="45000" lIns="90000" rIns="90000" tIns="45000"/>
          <a:p>
            <a:pPr algn="just">
              <a:lnSpc>
                <a:spcPct val="150000"/>
              </a:lnSpc>
            </a:pPr>
            <a:r>
              <a:rPr b="1" lang="ru-RU">
                <a:solidFill>
                  <a:srgbClr val="c00000"/>
                </a:solidFill>
                <a:latin typeface="Century Gothic"/>
              </a:rPr>
              <a:t>31 августа 1941 года Марина Цветаева покончила жизнь самоубийством, повесилась в доме, куда вместе с сыном была определена на постой. Она оставила три предсмертные записки: тем, кто будет её хоронить («эвакуированным», Асеевым и сыну).</a:t>
            </a:r>
            <a:endParaRPr/>
          </a:p>
        </p:txBody>
      </p:sp>
      <p:pic>
        <p:nvPicPr>
          <p:cNvPr descr="" id="192" name="Рисунок 2"/>
          <p:cNvPicPr/>
          <p:nvPr/>
        </p:nvPicPr>
        <p:blipFill>
          <a:blip r:embed="rId2"/>
          <a:stretch>
            <a:fillRect/>
          </a:stretch>
        </p:blipFill>
        <p:spPr>
          <a:xfrm>
            <a:off x="1000080" y="2357280"/>
            <a:ext cx="3285720" cy="2584800"/>
          </a:xfrm>
          <a:prstGeom prst="rect">
            <a:avLst/>
          </a:prstGeom>
        </p:spPr>
      </p:pic>
      <p:sp>
        <p:nvSpPr>
          <p:cNvPr id="193" name="CustomShape 2"/>
          <p:cNvSpPr/>
          <p:nvPr/>
        </p:nvSpPr>
        <p:spPr>
          <a:xfrm>
            <a:off x="714240" y="5072040"/>
            <a:ext cx="3714480" cy="515880"/>
          </a:xfrm>
          <a:prstGeom prst="rect">
            <a:avLst/>
          </a:prstGeom>
          <a:solidFill>
            <a:srgbClr val="ffffff"/>
          </a:solidFill>
        </p:spPr>
        <p:txBody>
          <a:bodyPr bIns="45000" lIns="90000" rIns="90000" tIns="45000"/>
          <a:p>
            <a:r>
              <a:rPr b="1" i="1" lang="ru-RU" sz="1400">
                <a:solidFill>
                  <a:srgbClr val="808080"/>
                </a:solidFill>
                <a:latin typeface="Calibri"/>
              </a:rPr>
              <a:t>Дом, где покончила с собой М.И. Цветаева</a:t>
            </a:r>
            <a:endParaRPr/>
          </a:p>
        </p:txBody>
      </p:sp>
      <p:pic>
        <p:nvPicPr>
          <p:cNvPr descr="" id="194" name="Рисунок 5"/>
          <p:cNvPicPr/>
          <p:nvPr/>
        </p:nvPicPr>
        <p:blipFill>
          <a:blip r:embed="rId3"/>
          <a:stretch>
            <a:fillRect/>
          </a:stretch>
        </p:blipFill>
        <p:spPr>
          <a:xfrm>
            <a:off x="5429160" y="2286000"/>
            <a:ext cx="3214440" cy="4110840"/>
          </a:xfrm>
          <a:prstGeom prst="rect">
            <a:avLst/>
          </a:prstGeom>
        </p:spPr>
      </p:pic>
      <p:sp>
        <p:nvSpPr>
          <p:cNvPr id="195" name="CustomShape 3"/>
          <p:cNvSpPr/>
          <p:nvPr/>
        </p:nvSpPr>
        <p:spPr>
          <a:xfrm>
            <a:off x="3071880" y="6072120"/>
            <a:ext cx="2285640" cy="515880"/>
          </a:xfrm>
          <a:prstGeom prst="rect">
            <a:avLst/>
          </a:prstGeom>
          <a:solidFill>
            <a:srgbClr val="ffffff"/>
          </a:solidFill>
        </p:spPr>
        <p:txBody>
          <a:bodyPr bIns="45000" lIns="90000" rIns="90000" tIns="45000"/>
          <a:p>
            <a:pPr algn="r">
              <a:lnSpc>
                <a:spcPct val="100000"/>
              </a:lnSpc>
            </a:pPr>
            <a:r>
              <a:rPr b="1" i="1" lang="ru-RU" sz="1400">
                <a:solidFill>
                  <a:srgbClr val="808080"/>
                </a:solidFill>
                <a:latin typeface="Calibri"/>
              </a:rPr>
              <a:t>Посмертная записка сыну</a:t>
            </a:r>
            <a:endParaRPr/>
          </a:p>
        </p:txBody>
      </p:sp>
    </p:spTree>
  </p:cSld>
  <p:timing>
    <p:tnLst>
      <p:par>
        <p:cTn dur="indefinite" id="267" nodeType="tmRoot" restart="never">
          <p:childTnLst>
            <p:seq>
              <p:cTn dur="indefinite" id="268" nodeType="mainSeq">
                <p:childTnLst>
                  <p:par>
                    <p:cTn fill="hold" id="269">
                      <p:stCondLst>
                        <p:cond delay="indefinite"/>
                      </p:stCondLst>
                      <p:childTnLst>
                        <p:par>
                          <p:cTn fill="hold" id="270">
                            <p:stCondLst>
                              <p:cond delay="0"/>
                            </p:stCondLst>
                            <p:childTnLst>
                              <p:par>
                                <p:cTn fill="hold" id="271" nodeType="clickEffect" presetClass="entr" presetID="14" presetSubtype="10">
                                  <p:stCondLst>
                                    <p:cond delay="0"/>
                                  </p:stCondLst>
                                  <p:childTnLst>
                                    <p:set>
                                      <p:cBhvr>
                                        <p:cTn dur="1" fill="hold" id="272">
                                          <p:stCondLst>
                                            <p:cond delay="0"/>
                                          </p:stCondLst>
                                        </p:cTn>
                                        <p:tgtEl>
                                          <p:spTgt spid="-1"/>
                                        </p:tgtEl>
                                        <p:attrNameLst>
                                          <p:attrName>style.visibility</p:attrName>
                                        </p:attrNameLst>
                                      </p:cBhvr>
                                      <p:to>
                                        <p:strVal val="visible"/>
                                      </p:to>
                                    </p:set>
                                    <p:animEffect filter="randombar(horizontal)" transition="in">
                                      <p:cBhvr additive="repl">
                                        <p:cTn dur="2000" fill="freeze" id="273"/>
                                        <p:tgtEl>
                                          <p:spTgt spid="-1"/>
                                        </p:tgtEl>
                                      </p:cBhvr>
                                    </p:animEffect>
                                  </p:childTnLst>
                                </p:cTn>
                              </p:par>
                            </p:childTnLst>
                          </p:cTn>
                        </p:par>
                      </p:childTnLst>
                    </p:cTn>
                  </p:par>
                  <p:par>
                    <p:cTn fill="hold" id="274">
                      <p:stCondLst>
                        <p:cond delay="indefinite"/>
                      </p:stCondLst>
                      <p:childTnLst>
                        <p:par>
                          <p:cTn fill="hold" id="275">
                            <p:stCondLst>
                              <p:cond delay="0"/>
                            </p:stCondLst>
                            <p:childTnLst>
                              <p:par>
                                <p:cTn fill="hold" id="276" nodeType="clickEffect" presetClass="entr" presetID="9">
                                  <p:stCondLst>
                                    <p:cond delay="0"/>
                                  </p:stCondLst>
                                  <p:childTnLst>
                                    <p:set>
                                      <p:cBhvr>
                                        <p:cTn dur="1" fill="hold" id="277">
                                          <p:stCondLst>
                                            <p:cond delay="0"/>
                                          </p:stCondLst>
                                        </p:cTn>
                                        <p:tgtEl>
                                          <p:spTgt spid="-1"/>
                                        </p:tgtEl>
                                        <p:attrNameLst>
                                          <p:attrName>style.visibility</p:attrName>
                                        </p:attrNameLst>
                                      </p:cBhvr>
                                      <p:to>
                                        <p:strVal val="visible"/>
                                      </p:to>
                                    </p:set>
                                    <p:animEffect filter="dissolve" transition="in">
                                      <p:cBhvr additive="repl">
                                        <p:cTn dur="2000" fill="freeze" id="278"/>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96" name="CustomShape 1"/>
          <p:cNvSpPr/>
          <p:nvPr/>
        </p:nvSpPr>
        <p:spPr>
          <a:xfrm>
            <a:off x="500040" y="571320"/>
            <a:ext cx="4571640" cy="2374920"/>
          </a:xfrm>
          <a:prstGeom prst="rect">
            <a:avLst/>
          </a:prstGeom>
        </p:spPr>
        <p:txBody>
          <a:bodyPr bIns="45000" lIns="90000" rIns="90000" tIns="45000"/>
          <a:p>
            <a:pPr algn="just">
              <a:lnSpc>
                <a:spcPct val="125000"/>
              </a:lnSpc>
            </a:pPr>
            <a:r>
              <a:rPr b="1" lang="ru-RU" sz="2000">
                <a:solidFill>
                  <a:srgbClr val="953735"/>
                </a:solidFill>
                <a:latin typeface="Century Gothic"/>
              </a:rPr>
              <a:t>Марина Цветаева похоронена 2 сентября 1941 года на Петропавловском кладбище в г. Елабуге. Точное расположение её могилы неизвестно.</a:t>
            </a:r>
            <a:endParaRPr/>
          </a:p>
        </p:txBody>
      </p:sp>
      <p:pic>
        <p:nvPicPr>
          <p:cNvPr descr="" id="197" name="Picture 4"/>
          <p:cNvPicPr/>
          <p:nvPr/>
        </p:nvPicPr>
        <p:blipFill>
          <a:blip r:embed="rId2"/>
          <a:stretch>
            <a:fillRect/>
          </a:stretch>
        </p:blipFill>
        <p:spPr>
          <a:xfrm>
            <a:off x="5643720" y="428760"/>
            <a:ext cx="2968200" cy="2225160"/>
          </a:xfrm>
          <a:prstGeom prst="rect">
            <a:avLst/>
          </a:prstGeom>
          <a:ln w="38160">
            <a:solidFill>
              <a:srgbClr val="000000"/>
            </a:solidFill>
            <a:miter/>
          </a:ln>
        </p:spPr>
      </p:pic>
      <p:sp>
        <p:nvSpPr>
          <p:cNvPr id="198" name="CustomShape 2"/>
          <p:cNvSpPr/>
          <p:nvPr/>
        </p:nvSpPr>
        <p:spPr>
          <a:xfrm>
            <a:off x="4357800" y="3357720"/>
            <a:ext cx="4500360" cy="2756520"/>
          </a:xfrm>
          <a:prstGeom prst="rect">
            <a:avLst/>
          </a:prstGeom>
        </p:spPr>
        <p:txBody>
          <a:bodyPr bIns="45000" lIns="90000" rIns="90000" tIns="45000"/>
          <a:p>
            <a:pPr algn="just">
              <a:lnSpc>
                <a:spcPct val="125000"/>
              </a:lnSpc>
            </a:pPr>
            <a:r>
              <a:rPr b="1" lang="ru-RU" sz="2000">
                <a:solidFill>
                  <a:srgbClr val="953735"/>
                </a:solidFill>
                <a:latin typeface="Century Gothic"/>
              </a:rPr>
              <a:t>На высоком берегу Оки, в её любимом городе Таруса согласно воле Цветаевой установлен камень (тарусский доломит) с надписью </a:t>
            </a:r>
            <a:r>
              <a:rPr b="1" i="1" lang="ru-RU" sz="2000">
                <a:solidFill>
                  <a:srgbClr val="953735"/>
                </a:solidFill>
                <a:latin typeface="Century Gothic"/>
              </a:rPr>
              <a:t>«Здесь хотела бы лежать Марина Цветаева».</a:t>
            </a:r>
            <a:endParaRPr/>
          </a:p>
        </p:txBody>
      </p:sp>
      <p:pic>
        <p:nvPicPr>
          <p:cNvPr descr="" id="199" name="Рисунок 4"/>
          <p:cNvPicPr/>
          <p:nvPr/>
        </p:nvPicPr>
        <p:blipFill>
          <a:blip r:embed="rId3"/>
          <a:stretch>
            <a:fillRect/>
          </a:stretch>
        </p:blipFill>
        <p:spPr>
          <a:xfrm>
            <a:off x="571320" y="3571920"/>
            <a:ext cx="3571560" cy="2377800"/>
          </a:xfrm>
          <a:prstGeom prst="rect">
            <a:avLst/>
          </a:prstGeom>
          <a:ln w="38160">
            <a:solidFill>
              <a:srgbClr val="000000"/>
            </a:solidFill>
            <a:miter/>
          </a:ln>
        </p:spPr>
      </p:pic>
    </p:spTree>
  </p:cSld>
  <p:timing>
    <p:tnLst>
      <p:par>
        <p:cTn dur="indefinite" id="279" nodeType="tmRoot" restart="never">
          <p:childTnLst>
            <p:seq>
              <p:cTn dur="indefinite" id="280" nodeType="mainSeq">
                <p:childTnLst>
                  <p:par>
                    <p:cTn fill="hold" id="281">
                      <p:stCondLst>
                        <p:cond delay="indefinite"/>
                      </p:stCondLst>
                      <p:childTnLst>
                        <p:par>
                          <p:cTn fill="hold" id="282">
                            <p:stCondLst>
                              <p:cond delay="0"/>
                            </p:stCondLst>
                            <p:childTnLst>
                              <p:par>
                                <p:cTn fill="hold" id="283" nodeType="clickEffect" presetClass="entr" presetID="20">
                                  <p:stCondLst>
                                    <p:cond delay="0"/>
                                  </p:stCondLst>
                                  <p:childTnLst>
                                    <p:set>
                                      <p:cBhvr>
                                        <p:cTn dur="1" fill="hold" id="284">
                                          <p:stCondLst>
                                            <p:cond delay="0"/>
                                          </p:stCondLst>
                                        </p:cTn>
                                        <p:tgtEl>
                                          <p:spTgt spid="197"/>
                                        </p:tgtEl>
                                        <p:attrNameLst>
                                          <p:attrName>style.visibility</p:attrName>
                                        </p:attrNameLst>
                                      </p:cBhvr>
                                      <p:to>
                                        <p:strVal val="visible"/>
                                      </p:to>
                                    </p:set>
                                    <p:animEffect filter="wedge" transition="in">
                                      <p:cBhvr additive="repl">
                                        <p:cTn dur="2000" fill="freeze" id="285"/>
                                        <p:tgtEl>
                                          <p:spTgt spid="197"/>
                                        </p:tgtEl>
                                      </p:cBhvr>
                                    </p:animEffect>
                                  </p:childTnLst>
                                </p:cTn>
                              </p:par>
                            </p:childTnLst>
                          </p:cTn>
                        </p:par>
                      </p:childTnLst>
                    </p:cTn>
                  </p:par>
                  <p:par>
                    <p:cTn fill="hold" id="286">
                      <p:stCondLst>
                        <p:cond delay="indefinite"/>
                      </p:stCondLst>
                      <p:childTnLst>
                        <p:par>
                          <p:cTn fill="hold" id="287">
                            <p:stCondLst>
                              <p:cond delay="0"/>
                            </p:stCondLst>
                            <p:childTnLst>
                              <p:par>
                                <p:cTn fill="hold" id="288" nodeType="clickEffect" presetClass="entr" presetID="47">
                                  <p:stCondLst>
                                    <p:cond delay="0"/>
                                  </p:stCondLst>
                                  <p:childTnLst>
                                    <p:set>
                                      <p:cBhvr>
                                        <p:cTn dur="1" fill="hold" id="289">
                                          <p:stCondLst>
                                            <p:cond delay="0"/>
                                          </p:stCondLst>
                                        </p:cTn>
                                        <p:tgtEl>
                                          <p:spTgt spid="198"/>
                                        </p:tgtEl>
                                        <p:attrNameLst>
                                          <p:attrName>style.visibility</p:attrName>
                                        </p:attrNameLst>
                                      </p:cBhvr>
                                      <p:to>
                                        <p:strVal val="visible"/>
                                      </p:to>
                                    </p:set>
                                    <p:animEffect filter="fade" transition="in">
                                      <p:cBhvr additive="repl">
                                        <p:cTn dur="2000" fill="freeze" id="290"/>
                                        <p:tgtEl>
                                          <p:spTgt spid="198"/>
                                        </p:tgtEl>
                                      </p:cBhvr>
                                    </p:animEffect>
                                    <p:anim calcmode="lin" valueType="num">
                                      <p:cBhvr additive="repl">
                                        <p:cTn dur="2000" fill="hold" id="291"/>
                                        <p:tgtEl>
                                          <p:spTgt spid="198"/>
                                        </p:tgtEl>
                                        <p:attrNameLst>
                                          <p:attrName>ppt_x</p:attrName>
                                        </p:attrNameLst>
                                      </p:cBhvr>
                                      <p:tavLst>
                                        <p:tav tm="0">
                                          <p:val>
                                            <p:strVal val="#ppt_x"/>
                                          </p:val>
                                        </p:tav>
                                        <p:tav tm="100000">
                                          <p:val>
                                            <p:strVal val="#ppt_x"/>
                                          </p:val>
                                        </p:tav>
                                      </p:tavLst>
                                    </p:anim>
                                    <p:anim calcmode="lin" valueType="num">
                                      <p:cBhvr additive="repl">
                                        <p:cTn dur="2000" fill="hold" id="292"/>
                                        <p:tgtEl>
                                          <p:spTgt spid="198"/>
                                        </p:tgtEl>
                                        <p:attrNameLst>
                                          <p:attrName>ppt_y</p:attrName>
                                        </p:attrNameLst>
                                      </p:cBhvr>
                                      <p:tavLst>
                                        <p:tav tm="0">
                                          <p:val>
                                            <p:strVal val="#ppt_y-.1"/>
                                          </p:val>
                                        </p:tav>
                                        <p:tav tm="100000">
                                          <p:val>
                                            <p:strVal val="#ppt_y"/>
                                          </p:val>
                                        </p:tav>
                                      </p:tavLst>
                                    </p:anim>
                                  </p:childTnLst>
                                </p:cTn>
                              </p:par>
                            </p:childTnLst>
                          </p:cTn>
                        </p:par>
                      </p:childTnLst>
                    </p:cTn>
                  </p:par>
                  <p:par>
                    <p:cTn fill="hold" id="293">
                      <p:stCondLst>
                        <p:cond delay="indefinite"/>
                      </p:stCondLst>
                      <p:childTnLst>
                        <p:par>
                          <p:cTn fill="hold" id="294">
                            <p:stCondLst>
                              <p:cond delay="0"/>
                            </p:stCondLst>
                            <p:childTnLst>
                              <p:par>
                                <p:cTn fill="hold" id="295" nodeType="clickEffect" presetClass="entr" presetID="20">
                                  <p:stCondLst>
                                    <p:cond delay="0"/>
                                  </p:stCondLst>
                                  <p:childTnLst>
                                    <p:set>
                                      <p:cBhvr>
                                        <p:cTn dur="1" fill="hold" id="296">
                                          <p:stCondLst>
                                            <p:cond delay="0"/>
                                          </p:stCondLst>
                                        </p:cTn>
                                        <p:tgtEl>
                                          <p:spTgt spid="199"/>
                                        </p:tgtEl>
                                        <p:attrNameLst>
                                          <p:attrName>style.visibility</p:attrName>
                                        </p:attrNameLst>
                                      </p:cBhvr>
                                      <p:to>
                                        <p:strVal val="visible"/>
                                      </p:to>
                                    </p:set>
                                    <p:animEffect filter="wedge" transition="in">
                                      <p:cBhvr additive="repl">
                                        <p:cTn dur="2000" fill="freeze" id="297"/>
                                        <p:tgtEl>
                                          <p:spTgt spid="1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200" name="CustomShape 1"/>
          <p:cNvSpPr/>
          <p:nvPr/>
        </p:nvSpPr>
        <p:spPr>
          <a:xfrm>
            <a:off x="899640" y="1928880"/>
            <a:ext cx="7965360" cy="822960"/>
          </a:xfrm>
          <a:prstGeom prst="rect">
            <a:avLst/>
          </a:prstGeom>
        </p:spPr>
        <p:txBody>
          <a:bodyPr wrap="none"/>
          <a:p>
            <a:pPr algn="ctr">
              <a:lnSpc>
                <a:spcPct val="100000"/>
              </a:lnSpc>
            </a:pPr>
            <a:r>
              <a:rPr b="1" lang="ru-RU" sz="4800">
                <a:solidFill>
                  <a:srgbClr val="000000"/>
                </a:solidFill>
                <a:latin typeface="Calibri"/>
              </a:rPr>
              <a:t>Спасибо за внимание!</a:t>
            </a:r>
            <a:endParaRPr/>
          </a:p>
        </p:txBody>
      </p:sp>
      <p:pic>
        <p:nvPicPr>
          <p:cNvPr descr="" id="201" name="Рисунок 2"/>
          <p:cNvPicPr/>
          <p:nvPr/>
        </p:nvPicPr>
        <p:blipFill>
          <a:blip r:embed="rId2"/>
          <a:stretch>
            <a:fillRect/>
          </a:stretch>
        </p:blipFill>
        <p:spPr>
          <a:xfrm>
            <a:off x="3214800" y="3143160"/>
            <a:ext cx="2571480" cy="2144520"/>
          </a:xfrm>
          <a:prstGeom prst="rect">
            <a:avLst/>
          </a:prstGeom>
        </p:spPr>
      </p:pic>
    </p:spTree>
  </p:cSld>
  <p:timing>
    <p:tnLst>
      <p:par>
        <p:cTn dur="indefinite" id="298" nodeType="tmRoot" restart="never">
          <p:childTnLst>
            <p:seq>
              <p:cTn id="299"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16" name="CustomShape 1"/>
          <p:cNvSpPr/>
          <p:nvPr/>
        </p:nvSpPr>
        <p:spPr>
          <a:xfrm>
            <a:off x="214200" y="357120"/>
            <a:ext cx="8643600" cy="2284920"/>
          </a:xfrm>
          <a:prstGeom prst="rect">
            <a:avLst/>
          </a:prstGeom>
        </p:spPr>
        <p:txBody>
          <a:bodyPr bIns="45000" lIns="90000" rIns="90000" tIns="45000"/>
          <a:p>
            <a:pPr algn="just">
              <a:lnSpc>
                <a:spcPct val="150000"/>
              </a:lnSpc>
            </a:pPr>
            <a:r>
              <a:rPr b="1" lang="ru-RU" sz="2400">
                <a:solidFill>
                  <a:srgbClr val="7030a0"/>
                </a:solidFill>
                <a:latin typeface="Arial Narrow"/>
              </a:rPr>
              <a:t>Марина Цветаева родилась 26 сентября (8 октября) 1892 года в Москве, в день, когда православная церковь празднует память евангелиста Иоанна Богослова. Это совпадение нашло отражение в нескольких стихотворениях поэта.</a:t>
            </a:r>
            <a:endParaRPr/>
          </a:p>
        </p:txBody>
      </p:sp>
      <p:pic>
        <p:nvPicPr>
          <p:cNvPr descr="" id="117" name="Picture 4"/>
          <p:cNvPicPr/>
          <p:nvPr/>
        </p:nvPicPr>
        <p:blipFill>
          <a:blip r:embed="rId2"/>
          <a:stretch>
            <a:fillRect/>
          </a:stretch>
        </p:blipFill>
        <p:spPr>
          <a:xfrm>
            <a:off x="928800" y="3000240"/>
            <a:ext cx="4857480" cy="3306240"/>
          </a:xfrm>
          <a:prstGeom prst="rect">
            <a:avLst/>
          </a:prstGeom>
        </p:spPr>
      </p:pic>
      <p:sp>
        <p:nvSpPr>
          <p:cNvPr id="118" name="CustomShape 2"/>
          <p:cNvSpPr/>
          <p:nvPr/>
        </p:nvSpPr>
        <p:spPr>
          <a:xfrm>
            <a:off x="5715000" y="2643120"/>
            <a:ext cx="3142800" cy="4204440"/>
          </a:xfrm>
          <a:prstGeom prst="rect">
            <a:avLst/>
          </a:prstGeom>
          <a:solidFill>
            <a:srgbClr val="ffffff"/>
          </a:solidFill>
        </p:spPr>
        <p:txBody>
          <a:bodyPr bIns="45000" lIns="90000" rIns="90000" tIns="45000"/>
          <a:p>
            <a:pPr algn="ctr">
              <a:lnSpc>
                <a:spcPct val="150000"/>
              </a:lnSpc>
            </a:pPr>
            <a:r>
              <a:rPr b="1" lang="ru-RU" sz="2000">
                <a:solidFill>
                  <a:srgbClr val="ff0066"/>
                </a:solidFill>
                <a:latin typeface="Segoe Script"/>
              </a:rPr>
              <a:t>Красною кистью </a:t>
            </a:r>
            <a:endParaRPr/>
          </a:p>
          <a:p>
            <a:pPr algn="ctr">
              <a:lnSpc>
                <a:spcPct val="150000"/>
              </a:lnSpc>
            </a:pPr>
            <a:r>
              <a:rPr b="1" lang="ru-RU" sz="2000">
                <a:solidFill>
                  <a:srgbClr val="ff0066"/>
                </a:solidFill>
                <a:latin typeface="Segoe Script"/>
              </a:rPr>
              <a:t>Рябина зажглась. </a:t>
            </a:r>
            <a:endParaRPr/>
          </a:p>
          <a:p>
            <a:pPr algn="ctr">
              <a:lnSpc>
                <a:spcPct val="150000"/>
              </a:lnSpc>
            </a:pPr>
            <a:r>
              <a:rPr b="1" lang="ru-RU" sz="2000">
                <a:solidFill>
                  <a:srgbClr val="ff0066"/>
                </a:solidFill>
                <a:latin typeface="Segoe Script"/>
              </a:rPr>
              <a:t>Падали листья, </a:t>
            </a:r>
            <a:endParaRPr/>
          </a:p>
          <a:p>
            <a:pPr algn="ctr">
              <a:lnSpc>
                <a:spcPct val="150000"/>
              </a:lnSpc>
            </a:pPr>
            <a:r>
              <a:rPr b="1" lang="ru-RU" sz="2000">
                <a:solidFill>
                  <a:srgbClr val="ff0066"/>
                </a:solidFill>
                <a:latin typeface="Segoe Script"/>
              </a:rPr>
              <a:t>Я родилась.</a:t>
            </a:r>
            <a:endParaRPr/>
          </a:p>
          <a:p>
            <a:pPr algn="ctr">
              <a:lnSpc>
                <a:spcPct val="150000"/>
              </a:lnSpc>
            </a:pPr>
            <a:r>
              <a:rPr b="1" lang="ru-RU" sz="2000">
                <a:solidFill>
                  <a:srgbClr val="ff0066"/>
                </a:solidFill>
                <a:latin typeface="Segoe Script"/>
              </a:rPr>
              <a:t>Спорили сотни</a:t>
            </a:r>
            <a:endParaRPr/>
          </a:p>
          <a:p>
            <a:pPr algn="ctr">
              <a:lnSpc>
                <a:spcPct val="150000"/>
              </a:lnSpc>
            </a:pPr>
            <a:r>
              <a:rPr b="1" lang="ru-RU" sz="2000">
                <a:solidFill>
                  <a:srgbClr val="ff0066"/>
                </a:solidFill>
                <a:latin typeface="Segoe Script"/>
              </a:rPr>
              <a:t>Колоколов.</a:t>
            </a:r>
            <a:endParaRPr/>
          </a:p>
          <a:p>
            <a:pPr algn="ctr">
              <a:lnSpc>
                <a:spcPct val="150000"/>
              </a:lnSpc>
            </a:pPr>
            <a:r>
              <a:rPr b="1" lang="ru-RU" sz="2000">
                <a:solidFill>
                  <a:srgbClr val="ff0066"/>
                </a:solidFill>
                <a:latin typeface="Segoe Script"/>
              </a:rPr>
              <a:t>День был субботний:</a:t>
            </a:r>
            <a:endParaRPr/>
          </a:p>
          <a:p>
            <a:pPr algn="ctr">
              <a:lnSpc>
                <a:spcPct val="150000"/>
              </a:lnSpc>
            </a:pPr>
            <a:r>
              <a:rPr b="1" lang="ru-RU" sz="2000">
                <a:solidFill>
                  <a:srgbClr val="ff0066"/>
                </a:solidFill>
                <a:latin typeface="Segoe Script"/>
              </a:rPr>
              <a:t>Иоанн Богослов.</a:t>
            </a:r>
            <a:endParaRPr/>
          </a:p>
        </p:txBody>
      </p:sp>
      <p:pic>
        <p:nvPicPr>
          <p:cNvPr descr="" id="119" name="Рисунок 5"/>
          <p:cNvPicPr/>
          <p:nvPr/>
        </p:nvPicPr>
        <p:blipFill>
          <a:blip r:embed="rId3"/>
          <a:stretch>
            <a:fillRect/>
          </a:stretch>
        </p:blipFill>
        <p:spPr>
          <a:xfrm>
            <a:off x="1707480" y="1428840"/>
            <a:ext cx="2642760" cy="3557160"/>
          </a:xfrm>
          <a:prstGeom prst="rect">
            <a:avLst/>
          </a:prstGeom>
        </p:spPr>
      </p:pic>
    </p:spTree>
  </p:cSld>
  <p:timing>
    <p:tnLst>
      <p:par>
        <p:cTn dur="indefinite" id="12" nodeType="tmRoot" restart="never">
          <p:childTnLst>
            <p:seq>
              <p:cTn dur="indefinite" id="13" nodeType="mainSeq">
                <p:childTnLst>
                  <p:par>
                    <p:cTn fill="hold" id="14">
                      <p:stCondLst>
                        <p:cond delay="indefinite"/>
                      </p:stCondLst>
                      <p:childTnLst>
                        <p:par>
                          <p:cTn fill="hold" id="15">
                            <p:stCondLst>
                              <p:cond delay="0"/>
                            </p:stCondLst>
                            <p:childTnLst>
                              <p:par>
                                <p:cTn fill="hold" id="16" nodeType="clickEffect" presetClass="entr" presetID="20">
                                  <p:stCondLst>
                                    <p:cond delay="0"/>
                                  </p:stCondLst>
                                  <p:childTnLst>
                                    <p:set>
                                      <p:cBhvr>
                                        <p:cTn dur="1" fill="hold" id="17">
                                          <p:stCondLst>
                                            <p:cond delay="0"/>
                                          </p:stCondLst>
                                        </p:cTn>
                                        <p:tgtEl>
                                          <p:spTgt spid="117"/>
                                        </p:tgtEl>
                                        <p:attrNameLst>
                                          <p:attrName>style.visibility</p:attrName>
                                        </p:attrNameLst>
                                      </p:cBhvr>
                                      <p:to>
                                        <p:strVal val="visible"/>
                                      </p:to>
                                    </p:set>
                                    <p:animEffect filter="wedge" transition="in">
                                      <p:cBhvr additive="repl">
                                        <p:cTn dur="2000" fill="freeze" id="18"/>
                                        <p:tgtEl>
                                          <p:spTgt spid="117"/>
                                        </p:tgtEl>
                                      </p:cBhvr>
                                    </p:animEffect>
                                  </p:childTnLst>
                                </p:cTn>
                              </p:par>
                            </p:childTnLst>
                          </p:cTn>
                        </p:par>
                        <p:par>
                          <p:cTn fill="hold" id="19">
                            <p:stCondLst>
                              <p:cond delay="2000"/>
                            </p:stCondLst>
                            <p:childTnLst>
                              <p:par>
                                <p:cTn fill="hold" id="20" nodeType="afterEffect" presetClass="entr" presetID="14" presetSubtype="10">
                                  <p:stCondLst>
                                    <p:cond delay="0"/>
                                  </p:stCondLst>
                                  <p:childTnLst>
                                    <p:set>
                                      <p:cBhvr>
                                        <p:cTn dur="1" fill="hold" id="21">
                                          <p:stCondLst>
                                            <p:cond delay="0"/>
                                          </p:stCondLst>
                                        </p:cTn>
                                        <p:tgtEl>
                                          <p:spTgt spid="119"/>
                                        </p:tgtEl>
                                        <p:attrNameLst>
                                          <p:attrName>style.visibility</p:attrName>
                                        </p:attrNameLst>
                                      </p:cBhvr>
                                      <p:to>
                                        <p:strVal val="visible"/>
                                      </p:to>
                                    </p:set>
                                    <p:animEffect filter="randombar(horizontal)" transition="in">
                                      <p:cBhvr additive="repl">
                                        <p:cTn dur="500" fill="freeze" id="22"/>
                                        <p:tgtEl>
                                          <p:spTgt spid="119"/>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40">
                                  <p:stCondLst>
                                    <p:cond delay="0"/>
                                  </p:stCondLst>
                                  <p:childTnLst>
                                    <p:set>
                                      <p:cBhvr>
                                        <p:cTn dur="1" fill="hold" id="26">
                                          <p:stCondLst>
                                            <p:cond delay="0"/>
                                          </p:stCondLst>
                                        </p:cTn>
                                        <p:tgtEl>
                                          <p:spTgt spid="118"/>
                                        </p:tgtEl>
                                        <p:attrNameLst>
                                          <p:attrName>style.visibility</p:attrName>
                                        </p:attrNameLst>
                                      </p:cBhvr>
                                      <p:to>
                                        <p:strVal val="visible"/>
                                      </p:to>
                                    </p:set>
                                    <p:animEffect filter="fade" transition="in">
                                      <p:cBhvr additive="repl">
                                        <p:cTn dur="1000" fill="freeze" id="27"/>
                                        <p:tgtEl>
                                          <p:spTgt spid="118"/>
                                        </p:tgtEl>
                                      </p:cBhvr>
                                    </p:animEffect>
                                    <p:anim calcmode="lin" valueType="num">
                                      <p:cBhvr additive="repl">
                                        <p:cTn dur="1000" fill="hold" id="28"/>
                                        <p:tgtEl>
                                          <p:spTgt spid="118"/>
                                        </p:tgtEl>
                                        <p:attrNameLst>
                                          <p:attrName>ppt_x</p:attrName>
                                        </p:attrNameLst>
                                      </p:cBhvr>
                                      <p:tavLst>
                                        <p:tav tm="0">
                                          <p:val>
                                            <p:strVal val="#ppt_x-.1"/>
                                          </p:val>
                                        </p:tav>
                                        <p:tav tm="100000">
                                          <p:val>
                                            <p:strVal val="#ppt_x"/>
                                          </p:val>
                                        </p:tav>
                                      </p:tavLst>
                                    </p:anim>
                                    <p:anim calcmode="lin" valueType="num">
                                      <p:cBhvr additive="repl">
                                        <p:cTn dur="1000" fill="hold" id="29"/>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20" name="CustomShape 1"/>
          <p:cNvSpPr/>
          <p:nvPr/>
        </p:nvSpPr>
        <p:spPr>
          <a:xfrm>
            <a:off x="4248000" y="288000"/>
            <a:ext cx="4571640" cy="6124680"/>
          </a:xfrm>
          <a:prstGeom prst="rect">
            <a:avLst/>
          </a:prstGeom>
        </p:spPr>
        <p:txBody>
          <a:bodyPr bIns="45000" lIns="90000" rIns="90000" tIns="45000"/>
          <a:p>
            <a:pPr>
              <a:lnSpc>
                <a:spcPct val="150000"/>
              </a:lnSpc>
            </a:pPr>
            <a:r>
              <a:rPr b="1" lang="ru-RU" sz="2400">
                <a:solidFill>
                  <a:srgbClr val="002060"/>
                </a:solidFill>
                <a:latin typeface="Lucida Sans Unicode"/>
              </a:rPr>
              <a:t>Её отец, Иван Владимирович, - профессор Московского университета, известный филолог и искусствовед; стал в дальнейшем директором Румянцевского музея и основателем Музея изящных искусств.</a:t>
            </a:r>
            <a:endParaRPr/>
          </a:p>
        </p:txBody>
      </p:sp>
      <p:pic>
        <p:nvPicPr>
          <p:cNvPr descr="" id="121" name="Picture 7"/>
          <p:cNvPicPr/>
          <p:nvPr/>
        </p:nvPicPr>
        <p:blipFill>
          <a:blip r:embed="rId2"/>
          <a:stretch>
            <a:fillRect/>
          </a:stretch>
        </p:blipFill>
        <p:spPr>
          <a:xfrm>
            <a:off x="213840" y="642960"/>
            <a:ext cx="4001040" cy="5040000"/>
          </a:xfrm>
          <a:prstGeom prst="rect">
            <a:avLst/>
          </a:prstGeom>
        </p:spPr>
      </p:pic>
    </p:spTree>
  </p:cSld>
  <p:timing>
    <p:tnLst>
      <p:par>
        <p:cTn dur="indefinite" id="30" nodeType="tmRoot" restart="never">
          <p:childTnLst>
            <p:seq>
              <p:cTn id="31"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pic>
        <p:nvPicPr>
          <p:cNvPr descr="" id="122" name="Picture 7"/>
          <p:cNvPicPr/>
          <p:nvPr/>
        </p:nvPicPr>
        <p:blipFill>
          <a:blip r:embed="rId2"/>
          <a:stretch>
            <a:fillRect/>
          </a:stretch>
        </p:blipFill>
        <p:spPr>
          <a:xfrm>
            <a:off x="5214600" y="714240"/>
            <a:ext cx="3702960" cy="4928760"/>
          </a:xfrm>
          <a:prstGeom prst="rect">
            <a:avLst/>
          </a:prstGeom>
        </p:spPr>
      </p:pic>
      <p:sp>
        <p:nvSpPr>
          <p:cNvPr id="123" name="CustomShape 1"/>
          <p:cNvSpPr/>
          <p:nvPr/>
        </p:nvSpPr>
        <p:spPr>
          <a:xfrm>
            <a:off x="180720" y="215640"/>
            <a:ext cx="4643280" cy="6120360"/>
          </a:xfrm>
          <a:prstGeom prst="rect">
            <a:avLst/>
          </a:prstGeom>
        </p:spPr>
        <p:txBody>
          <a:bodyPr bIns="45000" lIns="90000" rIns="90000" tIns="45000"/>
          <a:p>
            <a:pPr>
              <a:lnSpc>
                <a:spcPct val="150000"/>
              </a:lnSpc>
            </a:pPr>
            <a:r>
              <a:rPr b="1" lang="ru-RU" sz="2200">
                <a:solidFill>
                  <a:srgbClr val="002060"/>
                </a:solidFill>
                <a:latin typeface="Lucida Sans Unicode"/>
              </a:rPr>
              <a:t>Мать, Мария Александровна Мейн (по происхождению — из обрусевшей польско-немецкой семьи), была пианисткой, ученицей Антона Рубинштейна.</a:t>
            </a:r>
            <a:endParaRPr/>
          </a:p>
          <a:p>
            <a:pPr>
              <a:lnSpc>
                <a:spcPct val="150000"/>
              </a:lnSpc>
            </a:pPr>
            <a:r>
              <a:rPr b="1" lang="ru-RU" sz="2200">
                <a:solidFill>
                  <a:srgbClr val="002060"/>
                </a:solidFill>
                <a:latin typeface="Lucida Sans Unicode"/>
              </a:rPr>
              <a:t>Огромное влияние на Марину, на формирование её характера оказывала мать. Она мечтала видеть дочь музыкантом.</a:t>
            </a:r>
            <a:endParaRPr/>
          </a:p>
        </p:txBody>
      </p:sp>
    </p:spTree>
  </p:cSld>
  <p:timing>
    <p:tnLst>
      <p:par>
        <p:cTn dur="indefinite" id="32" nodeType="tmRoot" restart="never">
          <p:childTnLst>
            <p:seq>
              <p:cTn id="33"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24" name="CustomShape 1"/>
          <p:cNvSpPr/>
          <p:nvPr/>
        </p:nvSpPr>
        <p:spPr>
          <a:xfrm>
            <a:off x="5760000" y="1245960"/>
            <a:ext cx="3096000" cy="3290040"/>
          </a:xfrm>
          <a:prstGeom prst="rect">
            <a:avLst/>
          </a:prstGeom>
        </p:spPr>
        <p:txBody>
          <a:bodyPr bIns="45000" lIns="90000" rIns="90000" tIns="45000"/>
          <a:p>
            <a:pPr algn="r">
              <a:lnSpc>
                <a:spcPct val="150000"/>
              </a:lnSpc>
            </a:pPr>
            <a:r>
              <a:rPr b="1" lang="ru-RU" sz="2000">
                <a:solidFill>
                  <a:srgbClr val="7030a0"/>
                </a:solidFill>
                <a:latin typeface="Calibri"/>
              </a:rPr>
              <a:t>После смерти матери от чахотки в 1906 году Марина с сестрой Анастасией остались на попечении отца.</a:t>
            </a:r>
            <a:endParaRPr/>
          </a:p>
        </p:txBody>
      </p:sp>
      <p:sp>
        <p:nvSpPr>
          <p:cNvPr id="125" name="CustomShape 2"/>
          <p:cNvSpPr/>
          <p:nvPr/>
        </p:nvSpPr>
        <p:spPr>
          <a:xfrm>
            <a:off x="4721040" y="550440"/>
            <a:ext cx="4417920" cy="638280"/>
          </a:xfrm>
          <a:prstGeom prst="rect">
            <a:avLst/>
          </a:prstGeom>
          <a:solidFill>
            <a:srgbClr val="ffffff"/>
          </a:solidFill>
        </p:spPr>
        <p:txBody>
          <a:bodyPr bIns="45000" lIns="90000" rIns="90000" tIns="45000"/>
          <a:p>
            <a:pPr algn="ctr">
              <a:lnSpc>
                <a:spcPct val="100000"/>
              </a:lnSpc>
            </a:pPr>
            <a:r>
              <a:rPr b="1" i="1" lang="ru-RU">
                <a:solidFill>
                  <a:srgbClr val="808080"/>
                </a:solidFill>
                <a:latin typeface="Calibri"/>
              </a:rPr>
              <a:t>Анастасия (слева) и Марина Цветаевы. Ялта, 1905.</a:t>
            </a:r>
            <a:endParaRPr/>
          </a:p>
        </p:txBody>
      </p:sp>
      <p:pic>
        <p:nvPicPr>
          <p:cNvPr descr="" id="126" name="Рисунок 2"/>
          <p:cNvPicPr/>
          <p:nvPr/>
        </p:nvPicPr>
        <p:blipFill>
          <a:blip r:embed="rId2"/>
          <a:stretch>
            <a:fillRect/>
          </a:stretch>
        </p:blipFill>
        <p:spPr>
          <a:xfrm>
            <a:off x="792000" y="360000"/>
            <a:ext cx="4785840" cy="3384000"/>
          </a:xfrm>
          <a:prstGeom prst="rect">
            <a:avLst/>
          </a:prstGeom>
          <a:ln w="190440">
            <a:solidFill>
              <a:srgbClr val="c8c6bd"/>
            </a:solidFill>
            <a:round/>
          </a:ln>
        </p:spPr>
      </p:pic>
      <p:sp>
        <p:nvSpPr>
          <p:cNvPr id="127" name="CustomShape 3"/>
          <p:cNvSpPr/>
          <p:nvPr/>
        </p:nvSpPr>
        <p:spPr>
          <a:xfrm>
            <a:off x="1285920" y="4429080"/>
            <a:ext cx="6786360" cy="1919160"/>
          </a:xfrm>
          <a:prstGeom prst="rect">
            <a:avLst/>
          </a:prstGeom>
          <a:solidFill>
            <a:srgbClr val="ffffff"/>
          </a:solidFill>
        </p:spPr>
        <p:txBody>
          <a:bodyPr bIns="45000" lIns="90000" rIns="90000" tIns="45000"/>
          <a:p>
            <a:pPr algn="ctr">
              <a:lnSpc>
                <a:spcPct val="150000"/>
              </a:lnSpc>
            </a:pPr>
            <a:r>
              <a:rPr b="1" lang="ru-RU" sz="2000">
                <a:solidFill>
                  <a:srgbClr val="002060"/>
                </a:solidFill>
                <a:latin typeface="Segoe Script"/>
              </a:rPr>
              <a:t>…</a:t>
            </a:r>
            <a:r>
              <a:rPr b="1" lang="ru-RU" sz="2000">
                <a:solidFill>
                  <a:srgbClr val="002060"/>
                </a:solidFill>
                <a:latin typeface="Segoe Script"/>
              </a:rPr>
              <a:t>Всё бледней лазурный остров-детство,</a:t>
            </a:r>
            <a:endParaRPr/>
          </a:p>
          <a:p>
            <a:pPr algn="ctr">
              <a:lnSpc>
                <a:spcPct val="150000"/>
              </a:lnSpc>
            </a:pPr>
            <a:r>
              <a:rPr b="1" lang="ru-RU" sz="2000">
                <a:solidFill>
                  <a:srgbClr val="002060"/>
                </a:solidFill>
                <a:latin typeface="Segoe Script"/>
              </a:rPr>
              <a:t>Мы одни на палубе стоим.</a:t>
            </a:r>
            <a:endParaRPr/>
          </a:p>
          <a:p>
            <a:pPr algn="ctr">
              <a:lnSpc>
                <a:spcPct val="150000"/>
              </a:lnSpc>
            </a:pPr>
            <a:r>
              <a:rPr b="1" lang="ru-RU" sz="2000">
                <a:solidFill>
                  <a:srgbClr val="002060"/>
                </a:solidFill>
                <a:latin typeface="Segoe Script"/>
              </a:rPr>
              <a:t>Видно, грусть оставила в наследство</a:t>
            </a:r>
            <a:endParaRPr/>
          </a:p>
          <a:p>
            <a:pPr algn="ctr">
              <a:lnSpc>
                <a:spcPct val="150000"/>
              </a:lnSpc>
            </a:pPr>
            <a:r>
              <a:rPr b="1" lang="ru-RU" sz="2000">
                <a:solidFill>
                  <a:srgbClr val="002060"/>
                </a:solidFill>
                <a:latin typeface="Segoe Script"/>
              </a:rPr>
              <a:t>Ты, о мама, девочкам своим! </a:t>
            </a:r>
            <a:endParaRPr/>
          </a:p>
        </p:txBody>
      </p:sp>
      <p:pic>
        <p:nvPicPr>
          <p:cNvPr descr="" id="128" name="Рисунок 8"/>
          <p:cNvPicPr/>
          <p:nvPr/>
        </p:nvPicPr>
        <p:blipFill>
          <a:blip r:embed="rId3"/>
          <a:stretch>
            <a:fillRect/>
          </a:stretch>
        </p:blipFill>
        <p:spPr>
          <a:xfrm>
            <a:off x="357120" y="4429080"/>
            <a:ext cx="1409400" cy="761760"/>
          </a:xfrm>
          <a:prstGeom prst="rect">
            <a:avLst/>
          </a:prstGeom>
        </p:spPr>
      </p:pic>
    </p:spTree>
  </p:cSld>
  <p:timing>
    <p:tnLst>
      <p:par>
        <p:cTn dur="indefinite" id="34" nodeType="tmRoot" restart="never">
          <p:childTnLst>
            <p:seq>
              <p:cTn dur="indefinite" id="35" nodeType="mainSeq">
                <p:childTnLst>
                  <p:par>
                    <p:cTn fill="hold" id="36">
                      <p:stCondLst>
                        <p:cond delay="indefinite"/>
                      </p:stCondLst>
                      <p:childTnLst>
                        <p:par>
                          <p:cTn fill="hold" id="37">
                            <p:stCondLst>
                              <p:cond delay="0"/>
                            </p:stCondLst>
                            <p:childTnLst>
                              <p:par>
                                <p:cTn fill="hold" id="38" nodeType="clickEffect" presetClass="entr" presetID="14" presetSubtype="10">
                                  <p:stCondLst>
                                    <p:cond delay="0"/>
                                  </p:stCondLst>
                                  <p:childTnLst>
                                    <p:set>
                                      <p:cBhvr>
                                        <p:cTn dur="1" fill="hold" id="39">
                                          <p:stCondLst>
                                            <p:cond delay="0"/>
                                          </p:stCondLst>
                                        </p:cTn>
                                        <p:tgtEl>
                                          <p:spTgt spid="-1"/>
                                        </p:tgtEl>
                                        <p:attrNameLst>
                                          <p:attrName>style.visibility</p:attrName>
                                        </p:attrNameLst>
                                      </p:cBhvr>
                                      <p:to>
                                        <p:strVal val="visible"/>
                                      </p:to>
                                    </p:set>
                                    <p:animEffect filter="randombar(horizontal)" transition="in">
                                      <p:cBhvr additive="repl">
                                        <p:cTn dur="2000" fill="freeze" id="40"/>
                                        <p:tgtEl>
                                          <p:spTgt spid="-1"/>
                                        </p:tgtEl>
                                      </p:cBhvr>
                                    </p:animEffect>
                                  </p:childTnLst>
                                </p:cTn>
                              </p:par>
                            </p:childTnLst>
                          </p:cTn>
                        </p:par>
                      </p:childTnLst>
                    </p:cTn>
                  </p:par>
                  <p:par>
                    <p:cTn fill="hold" id="41">
                      <p:stCondLst>
                        <p:cond delay="indefinite"/>
                      </p:stCondLst>
                      <p:childTnLst>
                        <p:par>
                          <p:cTn fill="hold" id="42">
                            <p:stCondLst>
                              <p:cond delay="0"/>
                            </p:stCondLst>
                            <p:childTnLst>
                              <p:par>
                                <p:cTn fill="hold" id="43" nodeType="clickEffect" presetClass="entr" presetID="47">
                                  <p:stCondLst>
                                    <p:cond delay="0"/>
                                  </p:stCondLst>
                                  <p:childTnLst>
                                    <p:set>
                                      <p:cBhvr>
                                        <p:cTn dur="1" fill="hold" id="44">
                                          <p:stCondLst>
                                            <p:cond delay="0"/>
                                          </p:stCondLst>
                                        </p:cTn>
                                        <p:tgtEl>
                                          <p:spTgt spid="-1"/>
                                        </p:tgtEl>
                                        <p:attrNameLst>
                                          <p:attrName>style.visibility</p:attrName>
                                        </p:attrNameLst>
                                      </p:cBhvr>
                                      <p:to>
                                        <p:strVal val="visible"/>
                                      </p:to>
                                    </p:set>
                                    <p:animEffect filter="fade" transition="in">
                                      <p:cBhvr additive="repl">
                                        <p:cTn dur="2000" fill="freeze" id="45"/>
                                        <p:tgtEl>
                                          <p:spTgt spid="-1"/>
                                        </p:tgtEl>
                                      </p:cBhvr>
                                    </p:animEffect>
                                    <p:anim calcmode="lin" valueType="num">
                                      <p:cBhvr additive="repl">
                                        <p:cTn dur="2000" fill="hold" id="46"/>
                                        <p:tgtEl>
                                          <p:spTgt spid="-1"/>
                                        </p:tgtEl>
                                        <p:attrNameLst>
                                          <p:attrName>ppt_x</p:attrName>
                                        </p:attrNameLst>
                                      </p:cBhvr>
                                      <p:tavLst>
                                        <p:tav tm="0">
                                          <p:val>
                                            <p:strVal val="#ppt_x"/>
                                          </p:val>
                                        </p:tav>
                                        <p:tav tm="100000">
                                          <p:val>
                                            <p:strVal val="#ppt_x"/>
                                          </p:val>
                                        </p:tav>
                                      </p:tavLst>
                                    </p:anim>
                                    <p:anim calcmode="lin" valueType="num">
                                      <p:cBhvr additive="repl">
                                        <p:cTn dur="2000" fill="hold" id="47"/>
                                        <p:tgtEl>
                                          <p:spTgt spid="-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29" name="CustomShape 1"/>
          <p:cNvSpPr/>
          <p:nvPr/>
        </p:nvSpPr>
        <p:spPr>
          <a:xfrm>
            <a:off x="785880" y="285840"/>
            <a:ext cx="7786440" cy="1598040"/>
          </a:xfrm>
          <a:prstGeom prst="rect">
            <a:avLst/>
          </a:prstGeom>
        </p:spPr>
        <p:txBody>
          <a:bodyPr bIns="45000" lIns="90000" rIns="90000" tIns="45000"/>
          <a:p>
            <a:pPr algn="just">
              <a:lnSpc>
                <a:spcPct val="150000"/>
              </a:lnSpc>
            </a:pPr>
            <a:r>
              <a:rPr b="1" lang="ru-RU" sz="2200">
                <a:solidFill>
                  <a:srgbClr val="c00000"/>
                </a:solidFill>
                <a:latin typeface="Lucida Sans Unicode"/>
              </a:rPr>
              <a:t>Детские годы Цветаевой прошли в Москве и в Тарусе. Из-за болезни матери она подолгу жила в Италии, Швейцарии и Германии.</a:t>
            </a:r>
            <a:endParaRPr/>
          </a:p>
        </p:txBody>
      </p:sp>
      <p:pic>
        <p:nvPicPr>
          <p:cNvPr descr="" id="130" name="Picture 2"/>
          <p:cNvPicPr/>
          <p:nvPr/>
        </p:nvPicPr>
        <p:blipFill>
          <a:blip r:embed="rId2"/>
          <a:stretch>
            <a:fillRect/>
          </a:stretch>
        </p:blipFill>
        <p:spPr>
          <a:xfrm>
            <a:off x="2214720" y="2071800"/>
            <a:ext cx="5000400" cy="2356920"/>
          </a:xfrm>
          <a:prstGeom prst="rect">
            <a:avLst/>
          </a:prstGeom>
          <a:ln w="88920">
            <a:solidFill>
              <a:srgbClr val="ffffff"/>
            </a:solidFill>
            <a:miter/>
          </a:ln>
        </p:spPr>
      </p:pic>
      <p:sp>
        <p:nvSpPr>
          <p:cNvPr id="131" name="CustomShape 2"/>
          <p:cNvSpPr/>
          <p:nvPr/>
        </p:nvSpPr>
        <p:spPr>
          <a:xfrm>
            <a:off x="285840" y="4480920"/>
            <a:ext cx="8643600" cy="2221560"/>
          </a:xfrm>
          <a:prstGeom prst="rect">
            <a:avLst/>
          </a:prstGeom>
          <a:solidFill>
            <a:srgbClr val="ffffff"/>
          </a:solidFill>
        </p:spPr>
        <p:txBody>
          <a:bodyPr anchor="ctr"/>
          <a:p>
            <a:pPr algn="just">
              <a:lnSpc>
                <a:spcPct val="125000"/>
              </a:lnSpc>
            </a:pPr>
            <a:r>
              <a:rPr b="1" lang="ru-RU" sz="1600">
                <a:solidFill>
                  <a:srgbClr val="002060"/>
                </a:solidFill>
                <a:latin typeface="Book Antiqua"/>
                <a:ea typeface="Times New Roman"/>
              </a:rPr>
              <a:t>«Дом Тьо» был куплен в 1899 г. дедом М.Цветаевой по материнской линии А.Д. Мейном. После его смерти в доме прожила последние 20 лет своей жизни его вторая жена, которую малолетние Марина и Ася прозвали «Тьо». Тьо от "тёти", так как не родная бабушка велела звать её тётя. Прозвище «Тьо» перешло и на дом. В этом доме Марина и Анастасия Цветаевы жили во время зимних приездов в Тарусу в 1907-1910 гг.</a:t>
            </a:r>
            <a:endParaRPr/>
          </a:p>
        </p:txBody>
      </p:sp>
    </p:spTree>
  </p:cSld>
  <p:timing>
    <p:tnLst>
      <p:par>
        <p:cTn dur="indefinite" id="48" nodeType="tmRoot" restart="never">
          <p:childTnLst>
            <p:seq>
              <p:cTn dur="indefinite" id="49" nodeType="mainSeq">
                <p:childTnLst>
                  <p:par>
                    <p:cTn fill="hold" id="50">
                      <p:stCondLst>
                        <p:cond delay="indefinite"/>
                      </p:stCondLst>
                      <p:childTnLst>
                        <p:par>
                          <p:cTn fill="hold" id="51">
                            <p:stCondLst>
                              <p:cond delay="0"/>
                            </p:stCondLst>
                            <p:childTnLst>
                              <p:par>
                                <p:cTn fill="hold" id="52" nodeType="clickEffect" presetClass="entr" presetID="20">
                                  <p:stCondLst>
                                    <p:cond delay="0"/>
                                  </p:stCondLst>
                                  <p:childTnLst>
                                    <p:set>
                                      <p:cBhvr>
                                        <p:cTn dur="1" fill="hold" id="53">
                                          <p:stCondLst>
                                            <p:cond delay="0"/>
                                          </p:stCondLst>
                                        </p:cTn>
                                        <p:tgtEl>
                                          <p:spTgt spid="130"/>
                                        </p:tgtEl>
                                        <p:attrNameLst>
                                          <p:attrName>style.visibility</p:attrName>
                                        </p:attrNameLst>
                                      </p:cBhvr>
                                      <p:to>
                                        <p:strVal val="visible"/>
                                      </p:to>
                                    </p:set>
                                    <p:animEffect filter="wedge" transition="in">
                                      <p:cBhvr additive="repl">
                                        <p:cTn dur="2000" fill="freeze" id="54"/>
                                        <p:tgtEl>
                                          <p:spTgt spid="130"/>
                                        </p:tgtEl>
                                      </p:cBhvr>
                                    </p:animEffect>
                                  </p:childTnLst>
                                </p:cTn>
                              </p:par>
                            </p:childTnLst>
                          </p:cTn>
                        </p:par>
                        <p:par>
                          <p:cTn fill="hold" id="55">
                            <p:stCondLst>
                              <p:cond delay="2000"/>
                            </p:stCondLst>
                            <p:childTnLst>
                              <p:par>
                                <p:cTn fill="hold" id="56" nodeType="afterEffect" presetClass="entr" presetID="37">
                                  <p:stCondLst>
                                    <p:cond delay="0"/>
                                  </p:stCondLst>
                                  <p:childTnLst>
                                    <p:set>
                                      <p:cBhvr>
                                        <p:cTn dur="1" fill="hold" id="57">
                                          <p:stCondLst>
                                            <p:cond delay="0"/>
                                          </p:stCondLst>
                                        </p:cTn>
                                        <p:tgtEl>
                                          <p:spTgt spid="131"/>
                                        </p:tgtEl>
                                        <p:attrNameLst>
                                          <p:attrName>style.visibility</p:attrName>
                                        </p:attrNameLst>
                                      </p:cBhvr>
                                      <p:to>
                                        <p:strVal val="visible"/>
                                      </p:to>
                                    </p:set>
                                    <p:animEffect filter="fade" transition="in">
                                      <p:cBhvr additive="repl">
                                        <p:cTn dur="3000" fill="freeze" id="58"/>
                                        <p:tgtEl>
                                          <p:spTgt spid="131"/>
                                        </p:tgtEl>
                                      </p:cBhvr>
                                    </p:animEffect>
                                    <p:anim calcmode="lin" valueType="num">
                                      <p:cBhvr additive="repl">
                                        <p:cTn dur="3000" fill="hold" id="59"/>
                                        <p:tgtEl>
                                          <p:spTgt spid="131"/>
                                        </p:tgtEl>
                                        <p:attrNameLst>
                                          <p:attrName>ppt_x</p:attrName>
                                        </p:attrNameLst>
                                      </p:cBhvr>
                                      <p:tavLst>
                                        <p:tav tm="0">
                                          <p:val>
                                            <p:strVal val="#ppt_x"/>
                                          </p:val>
                                        </p:tav>
                                        <p:tav tm="100000">
                                          <p:val>
                                            <p:strVal val="#ppt_x"/>
                                          </p:val>
                                        </p:tav>
                                      </p:tavLst>
                                    </p:anim>
                                    <p:anim calcmode="lin" valueType="num">
                                      <p:cBhvr additive="repl">
                                        <p:cTn dur="2700" fill="hold" id="60"/>
                                        <p:tgtEl>
                                          <p:spTgt spid="131"/>
                                        </p:tgtEl>
                                        <p:attrNameLst>
                                          <p:attrName>ppt_y</p:attrName>
                                        </p:attrNameLst>
                                      </p:cBhvr>
                                      <p:tavLst>
                                        <p:tav tm="0">
                                          <p:val>
                                            <p:strVal val="#ppt_y+1"/>
                                          </p:val>
                                        </p:tav>
                                        <p:tav tm="100000">
                                          <p:val>
                                            <p:strVal val="#ppt_y-.03"/>
                                          </p:val>
                                        </p:tav>
                                      </p:tavLst>
                                    </p:anim>
                                    <p:anim calcmode="lin" valueType="num">
                                      <p:cBhvr additive="repl">
                                        <p:cTn dur="299" fill="hold" id="61">
                                          <p:stCondLst>
                                            <p:cond delay="2700"/>
                                          </p:stCondLst>
                                        </p:cTn>
                                        <p:tgtEl>
                                          <p:spTgt spid="1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32" name="CustomShape 1"/>
          <p:cNvSpPr/>
          <p:nvPr/>
        </p:nvSpPr>
        <p:spPr>
          <a:xfrm>
            <a:off x="357120" y="214200"/>
            <a:ext cx="8214840" cy="1597320"/>
          </a:xfrm>
          <a:prstGeom prst="rect">
            <a:avLst/>
          </a:prstGeom>
        </p:spPr>
        <p:txBody>
          <a:bodyPr bIns="45000" lIns="90000" rIns="90000" tIns="45000"/>
          <a:p>
            <a:pPr algn="just">
              <a:lnSpc>
                <a:spcPct val="150000"/>
              </a:lnSpc>
            </a:pPr>
            <a:r>
              <a:rPr b="1" lang="ru-RU" sz="2200">
                <a:solidFill>
                  <a:srgbClr val="c00000"/>
                </a:solidFill>
                <a:latin typeface="Cambria"/>
              </a:rPr>
              <a:t>Начальное образование Марина Ивановна получила в Москве, в частной женской гимназии М. Т. Брюхоненко. </a:t>
            </a:r>
            <a:endParaRPr/>
          </a:p>
        </p:txBody>
      </p:sp>
      <p:pic>
        <p:nvPicPr>
          <p:cNvPr descr="" id="133" name="Рисунок 2"/>
          <p:cNvPicPr/>
          <p:nvPr/>
        </p:nvPicPr>
        <p:blipFill>
          <a:blip r:embed="rId2"/>
          <a:stretch>
            <a:fillRect/>
          </a:stretch>
        </p:blipFill>
        <p:spPr>
          <a:xfrm>
            <a:off x="5357880" y="1357200"/>
            <a:ext cx="3500280" cy="2499840"/>
          </a:xfrm>
          <a:prstGeom prst="rect">
            <a:avLst/>
          </a:prstGeom>
        </p:spPr>
      </p:pic>
      <p:sp>
        <p:nvSpPr>
          <p:cNvPr id="134" name="CustomShape 2"/>
          <p:cNvSpPr/>
          <p:nvPr/>
        </p:nvSpPr>
        <p:spPr>
          <a:xfrm>
            <a:off x="357120" y="2071800"/>
            <a:ext cx="4571640" cy="4204440"/>
          </a:xfrm>
          <a:prstGeom prst="rect">
            <a:avLst/>
          </a:prstGeom>
        </p:spPr>
        <p:txBody>
          <a:bodyPr bIns="45000" lIns="90000" rIns="90000" tIns="45000"/>
          <a:p>
            <a:pPr algn="just">
              <a:lnSpc>
                <a:spcPct val="150000"/>
              </a:lnSpc>
            </a:pPr>
            <a:r>
              <a:rPr b="1" lang="ru-RU" sz="2000">
                <a:solidFill>
                  <a:srgbClr val="c00000"/>
                </a:solidFill>
                <a:latin typeface="Cambria"/>
              </a:rPr>
              <a:t>Продолжила его в пансионах Лозанны (Швейцария) и Фрайбурга (Германия). В шестнадцать лет предприняла поездку в Париж, чтобы прослушать в Сорбонне краткий курс лекций о старофранцузской литературе.</a:t>
            </a:r>
            <a:endParaRPr/>
          </a:p>
        </p:txBody>
      </p:sp>
      <p:pic>
        <p:nvPicPr>
          <p:cNvPr descr="" id="135" name="Рисунок 4"/>
          <p:cNvPicPr/>
          <p:nvPr/>
        </p:nvPicPr>
        <p:blipFill>
          <a:blip r:embed="rId3"/>
          <a:stretch>
            <a:fillRect/>
          </a:stretch>
        </p:blipFill>
        <p:spPr>
          <a:xfrm>
            <a:off x="5357880" y="4071960"/>
            <a:ext cx="3500280" cy="2449440"/>
          </a:xfrm>
          <a:prstGeom prst="rect">
            <a:avLst/>
          </a:prstGeom>
        </p:spPr>
      </p:pic>
    </p:spTree>
  </p:cSld>
  <p:timing>
    <p:tnLst>
      <p:par>
        <p:cTn dur="indefinite" id="62" nodeType="tmRoot" restart="never">
          <p:childTnLst>
            <p:seq>
              <p:cTn dur="indefinite" id="63" nodeType="mainSeq">
                <p:childTnLst>
                  <p:par>
                    <p:cTn fill="hold" id="64">
                      <p:stCondLst>
                        <p:cond delay="indefinite"/>
                      </p:stCondLst>
                      <p:childTnLst>
                        <p:par>
                          <p:cTn fill="hold" id="65">
                            <p:stCondLst>
                              <p:cond delay="0"/>
                            </p:stCondLst>
                            <p:childTnLst>
                              <p:par>
                                <p:cTn fill="hold" id="66" nodeType="clickEffect" presetClass="entr" presetID="20">
                                  <p:stCondLst>
                                    <p:cond delay="0"/>
                                  </p:stCondLst>
                                  <p:childTnLst>
                                    <p:set>
                                      <p:cBhvr>
                                        <p:cTn dur="1" fill="hold" id="67">
                                          <p:stCondLst>
                                            <p:cond delay="0"/>
                                          </p:stCondLst>
                                        </p:cTn>
                                        <p:tgtEl>
                                          <p:spTgt spid="133"/>
                                        </p:tgtEl>
                                        <p:attrNameLst>
                                          <p:attrName>style.visibility</p:attrName>
                                        </p:attrNameLst>
                                      </p:cBhvr>
                                      <p:to>
                                        <p:strVal val="visible"/>
                                      </p:to>
                                    </p:set>
                                    <p:animEffect filter="wedge" transition="in">
                                      <p:cBhvr additive="repl">
                                        <p:cTn dur="2000" fill="freeze" id="68"/>
                                        <p:tgtEl>
                                          <p:spTgt spid="133"/>
                                        </p:tgtEl>
                                      </p:cBhvr>
                                    </p:animEffect>
                                  </p:childTnLst>
                                </p:cTn>
                              </p:par>
                            </p:childTnLst>
                          </p:cTn>
                        </p:par>
                      </p:childTnLst>
                    </p:cTn>
                  </p:par>
                  <p:par>
                    <p:cTn fill="hold" id="69">
                      <p:stCondLst>
                        <p:cond delay="indefinite"/>
                      </p:stCondLst>
                      <p:childTnLst>
                        <p:par>
                          <p:cTn fill="hold" id="70">
                            <p:stCondLst>
                              <p:cond delay="0"/>
                            </p:stCondLst>
                            <p:childTnLst>
                              <p:par>
                                <p:cTn fill="hold" id="71" nodeType="clickEffect" presetClass="entr" presetID="47">
                                  <p:stCondLst>
                                    <p:cond delay="0"/>
                                  </p:stCondLst>
                                  <p:childTnLst>
                                    <p:set>
                                      <p:cBhvr>
                                        <p:cTn dur="1" fill="hold" id="72">
                                          <p:stCondLst>
                                            <p:cond delay="0"/>
                                          </p:stCondLst>
                                        </p:cTn>
                                        <p:tgtEl>
                                          <p:spTgt spid="134"/>
                                        </p:tgtEl>
                                        <p:attrNameLst>
                                          <p:attrName>style.visibility</p:attrName>
                                        </p:attrNameLst>
                                      </p:cBhvr>
                                      <p:to>
                                        <p:strVal val="visible"/>
                                      </p:to>
                                    </p:set>
                                    <p:animEffect filter="fade" transition="in">
                                      <p:cBhvr additive="repl">
                                        <p:cTn dur="1000" fill="freeze" id="73"/>
                                        <p:tgtEl>
                                          <p:spTgt spid="134"/>
                                        </p:tgtEl>
                                      </p:cBhvr>
                                    </p:animEffect>
                                    <p:anim calcmode="lin" valueType="num">
                                      <p:cBhvr additive="repl">
                                        <p:cTn dur="1000" fill="hold" id="74"/>
                                        <p:tgtEl>
                                          <p:spTgt spid="134"/>
                                        </p:tgtEl>
                                        <p:attrNameLst>
                                          <p:attrName>ppt_x</p:attrName>
                                        </p:attrNameLst>
                                      </p:cBhvr>
                                      <p:tavLst>
                                        <p:tav tm="0">
                                          <p:val>
                                            <p:strVal val="#ppt_x"/>
                                          </p:val>
                                        </p:tav>
                                        <p:tav tm="100000">
                                          <p:val>
                                            <p:strVal val="#ppt_x"/>
                                          </p:val>
                                        </p:tav>
                                      </p:tavLst>
                                    </p:anim>
                                    <p:anim calcmode="lin" valueType="num">
                                      <p:cBhvr additive="repl">
                                        <p:cTn dur="1000" fill="hold" id="75"/>
                                        <p:tgtEl>
                                          <p:spTgt spid="134"/>
                                        </p:tgtEl>
                                        <p:attrNameLst>
                                          <p:attrName>ppt_y</p:attrName>
                                        </p:attrNameLst>
                                      </p:cBhvr>
                                      <p:tavLst>
                                        <p:tav tm="0">
                                          <p:val>
                                            <p:strVal val="#ppt_y-.1"/>
                                          </p:val>
                                        </p:tav>
                                        <p:tav tm="100000">
                                          <p:val>
                                            <p:strVal val="#ppt_y"/>
                                          </p:val>
                                        </p:tav>
                                      </p:tavLst>
                                    </p:anim>
                                  </p:childTnLst>
                                </p:cTn>
                              </p:par>
                            </p:childTnLst>
                          </p:cTn>
                        </p:par>
                      </p:childTnLst>
                    </p:cTn>
                  </p:par>
                  <p:par>
                    <p:cTn fill="hold" id="76">
                      <p:stCondLst>
                        <p:cond delay="indefinite"/>
                      </p:stCondLst>
                      <p:childTnLst>
                        <p:par>
                          <p:cTn fill="hold" id="77">
                            <p:stCondLst>
                              <p:cond delay="0"/>
                            </p:stCondLst>
                            <p:childTnLst>
                              <p:par>
                                <p:cTn fill="hold" id="78" nodeType="clickEffect" presetClass="entr" presetID="20">
                                  <p:stCondLst>
                                    <p:cond delay="0"/>
                                  </p:stCondLst>
                                  <p:childTnLst>
                                    <p:set>
                                      <p:cBhvr>
                                        <p:cTn dur="1" fill="hold" id="79">
                                          <p:stCondLst>
                                            <p:cond delay="0"/>
                                          </p:stCondLst>
                                        </p:cTn>
                                        <p:tgtEl>
                                          <p:spTgt spid="135"/>
                                        </p:tgtEl>
                                        <p:attrNameLst>
                                          <p:attrName>style.visibility</p:attrName>
                                        </p:attrNameLst>
                                      </p:cBhvr>
                                      <p:to>
                                        <p:strVal val="visible"/>
                                      </p:to>
                                    </p:set>
                                    <p:animEffect filter="wedge" transition="in">
                                      <p:cBhvr additive="repl">
                                        <p:cTn dur="2000" fill="freeze" id="80"/>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36" name="CustomShape 1"/>
          <p:cNvSpPr/>
          <p:nvPr/>
        </p:nvSpPr>
        <p:spPr>
          <a:xfrm>
            <a:off x="357120" y="500040"/>
            <a:ext cx="5214600" cy="4205160"/>
          </a:xfrm>
          <a:prstGeom prst="rect">
            <a:avLst/>
          </a:prstGeom>
        </p:spPr>
        <p:txBody>
          <a:bodyPr bIns="45000" lIns="90000" rIns="90000" tIns="45000"/>
          <a:p>
            <a:pPr algn="just">
              <a:lnSpc>
                <a:spcPct val="150000"/>
              </a:lnSpc>
            </a:pPr>
            <a:r>
              <a:rPr b="1" lang="ru-RU" sz="2000">
                <a:solidFill>
                  <a:srgbClr val="c00000"/>
                </a:solidFill>
                <a:latin typeface="Calibri"/>
              </a:rPr>
              <a:t>В 1910 году Марина опубликовала (в типографии А. А. Левенсона) на свои собственные деньги первый сборник стихов — «Вечерний альбом». (Сборник посвящён памяти Марии Башкирцевой, что подчёркивает его «дневниковую» направленность).</a:t>
            </a:r>
            <a:endParaRPr/>
          </a:p>
        </p:txBody>
      </p:sp>
      <p:pic>
        <p:nvPicPr>
          <p:cNvPr descr="" id="137" name="Рисунок 2"/>
          <p:cNvPicPr/>
          <p:nvPr/>
        </p:nvPicPr>
        <p:blipFill>
          <a:blip r:embed="rId2"/>
          <a:stretch>
            <a:fillRect/>
          </a:stretch>
        </p:blipFill>
        <p:spPr>
          <a:xfrm>
            <a:off x="5929200" y="500040"/>
            <a:ext cx="2857320" cy="3723840"/>
          </a:xfrm>
          <a:prstGeom prst="rect">
            <a:avLst/>
          </a:prstGeom>
        </p:spPr>
      </p:pic>
      <p:sp>
        <p:nvSpPr>
          <p:cNvPr id="138" name="CustomShape 2"/>
          <p:cNvSpPr/>
          <p:nvPr/>
        </p:nvSpPr>
        <p:spPr>
          <a:xfrm>
            <a:off x="1643040" y="4857840"/>
            <a:ext cx="5714640" cy="1224000"/>
          </a:xfrm>
          <a:prstGeom prst="rect">
            <a:avLst/>
          </a:prstGeom>
          <a:solidFill>
            <a:srgbClr val="ffffff"/>
          </a:solidFill>
        </p:spPr>
        <p:txBody>
          <a:bodyPr bIns="45000" lIns="90000" rIns="90000" tIns="45000"/>
          <a:p>
            <a:pPr algn="just">
              <a:lnSpc>
                <a:spcPct val="100000"/>
              </a:lnSpc>
            </a:pPr>
            <a:r>
              <a:rPr b="1" i="1" lang="ru-RU" sz="2000">
                <a:solidFill>
                  <a:srgbClr val="002060"/>
                </a:solidFill>
                <a:latin typeface="Georgia"/>
              </a:rPr>
              <a:t>«Эта книга – не только милая книга девических признаний, но и книга прекрасных стихотворений»</a:t>
            </a:r>
            <a:endParaRPr/>
          </a:p>
          <a:p>
            <a:pPr algn="r">
              <a:lnSpc>
                <a:spcPct val="90000"/>
              </a:lnSpc>
            </a:pPr>
            <a:r>
              <a:rPr lang="ru-RU" sz="1600">
                <a:solidFill>
                  <a:srgbClr val="002060"/>
                </a:solidFill>
                <a:latin typeface="Calibri"/>
              </a:rPr>
              <a:t>                                                     </a:t>
            </a:r>
            <a:r>
              <a:rPr b="1" i="1" lang="ru-RU" sz="1600">
                <a:solidFill>
                  <a:srgbClr val="002060"/>
                </a:solidFill>
                <a:latin typeface="Georgia"/>
              </a:rPr>
              <a:t>Н. Гумилёв</a:t>
            </a:r>
            <a:endParaRPr/>
          </a:p>
        </p:txBody>
      </p:sp>
    </p:spTree>
  </p:cSld>
  <p:timing>
    <p:tnLst>
      <p:par>
        <p:cTn dur="indefinite" id="81" nodeType="tmRoot" restart="never">
          <p:childTnLst>
            <p:seq>
              <p:cTn dur="indefinite" id="82" nodeType="mainSeq">
                <p:childTnLst>
                  <p:par>
                    <p:cTn fill="hold" id="83">
                      <p:stCondLst>
                        <p:cond delay="indefinite"/>
                      </p:stCondLst>
                      <p:childTnLst>
                        <p:par>
                          <p:cTn fill="hold" id="84">
                            <p:stCondLst>
                              <p:cond delay="0"/>
                            </p:stCondLst>
                            <p:childTnLst>
                              <p:par>
                                <p:cTn fill="hold" id="85" nodeType="clickEffect" presetClass="entr" presetID="37">
                                  <p:stCondLst>
                                    <p:cond delay="0"/>
                                  </p:stCondLst>
                                  <p:childTnLst>
                                    <p:set>
                                      <p:cBhvr>
                                        <p:cTn dur="1" fill="hold" id="86">
                                          <p:stCondLst>
                                            <p:cond delay="0"/>
                                          </p:stCondLst>
                                        </p:cTn>
                                        <p:tgtEl>
                                          <p:spTgt spid="138"/>
                                        </p:tgtEl>
                                        <p:attrNameLst>
                                          <p:attrName>style.visibility</p:attrName>
                                        </p:attrNameLst>
                                      </p:cBhvr>
                                      <p:to>
                                        <p:strVal val="visible"/>
                                      </p:to>
                                    </p:set>
                                    <p:animEffect filter="fade" transition="in">
                                      <p:cBhvr additive="repl">
                                        <p:cTn dur="2000" fill="freeze" id="87"/>
                                        <p:tgtEl>
                                          <p:spTgt spid="138"/>
                                        </p:tgtEl>
                                      </p:cBhvr>
                                    </p:animEffect>
                                    <p:anim calcmode="lin" valueType="num">
                                      <p:cBhvr additive="repl">
                                        <p:cTn dur="2000" fill="hold" id="88"/>
                                        <p:tgtEl>
                                          <p:spTgt spid="138"/>
                                        </p:tgtEl>
                                        <p:attrNameLst>
                                          <p:attrName>ppt_x</p:attrName>
                                        </p:attrNameLst>
                                      </p:cBhvr>
                                      <p:tavLst>
                                        <p:tav tm="0">
                                          <p:val>
                                            <p:strVal val="#ppt_x"/>
                                          </p:val>
                                        </p:tav>
                                        <p:tav tm="100000">
                                          <p:val>
                                            <p:strVal val="#ppt_x"/>
                                          </p:val>
                                        </p:tav>
                                      </p:tavLst>
                                    </p:anim>
                                    <p:anim calcmode="lin" valueType="num">
                                      <p:cBhvr additive="repl">
                                        <p:cTn dur="1800" fill="hold" id="89"/>
                                        <p:tgtEl>
                                          <p:spTgt spid="138"/>
                                        </p:tgtEl>
                                        <p:attrNameLst>
                                          <p:attrName>ppt_y</p:attrName>
                                        </p:attrNameLst>
                                      </p:cBhvr>
                                      <p:tavLst>
                                        <p:tav tm="0">
                                          <p:val>
                                            <p:strVal val="#ppt_y+1"/>
                                          </p:val>
                                        </p:tav>
                                        <p:tav tm="100000">
                                          <p:val>
                                            <p:strVal val="#ppt_y-.03"/>
                                          </p:val>
                                        </p:tav>
                                      </p:tavLst>
                                    </p:anim>
                                    <p:anim calcmode="lin" valueType="num">
                                      <p:cBhvr additive="repl">
                                        <p:cTn dur="200" fill="hold" id="90">
                                          <p:stCondLst>
                                            <p:cond delay="1800"/>
                                          </p:stCondLst>
                                        </p:cTn>
                                        <p:tgtEl>
                                          <p:spTgt spid="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